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300" r:id="rId3"/>
    <p:sldId id="313" r:id="rId4"/>
    <p:sldId id="318" r:id="rId5"/>
    <p:sldId id="301" r:id="rId6"/>
    <p:sldId id="302" r:id="rId7"/>
    <p:sldId id="303" r:id="rId8"/>
    <p:sldId id="304" r:id="rId9"/>
    <p:sldId id="291" r:id="rId10"/>
    <p:sldId id="305" r:id="rId11"/>
    <p:sldId id="310" r:id="rId12"/>
    <p:sldId id="311" r:id="rId13"/>
    <p:sldId id="312" r:id="rId14"/>
    <p:sldId id="319" r:id="rId15"/>
    <p:sldId id="306" r:id="rId16"/>
    <p:sldId id="308" r:id="rId17"/>
    <p:sldId id="309" r:id="rId18"/>
    <p:sldId id="317" r:id="rId19"/>
    <p:sldId id="316" r:id="rId20"/>
    <p:sldId id="31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202"/>
    <a:srgbClr val="1D1D1D"/>
    <a:srgbClr val="EB4705"/>
    <a:srgbClr val="ED9131"/>
    <a:srgbClr val="E6AF00"/>
    <a:srgbClr val="134A77"/>
    <a:srgbClr val="175B92"/>
    <a:srgbClr val="004C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p:scale>
          <a:sx n="50" d="100"/>
          <a:sy n="50" d="100"/>
        </p:scale>
        <p:origin x="-36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ika Pandey" userId="9caa8a2193c0e735" providerId="LiveId" clId="{5F272834-6051-4900-8714-F982CBEAD46E}"/>
    <pc:docChg chg="addSld delSld modSld sldOrd">
      <pc:chgData name="Ritika Pandey" userId="9caa8a2193c0e735" providerId="LiveId" clId="{5F272834-6051-4900-8714-F982CBEAD46E}" dt="2022-11-25T03:09:37.316" v="6" actId="20577"/>
      <pc:docMkLst>
        <pc:docMk/>
      </pc:docMkLst>
      <pc:sldChg chg="del">
        <pc:chgData name="Ritika Pandey" userId="9caa8a2193c0e735" providerId="LiveId" clId="{5F272834-6051-4900-8714-F982CBEAD46E}" dt="2022-11-24T19:47:34.236" v="0" actId="47"/>
        <pc:sldMkLst>
          <pc:docMk/>
          <pc:sldMk cId="3213095697" sldId="256"/>
        </pc:sldMkLst>
      </pc:sldChg>
      <pc:sldChg chg="add ord modTransition">
        <pc:chgData name="Ritika Pandey" userId="9caa8a2193c0e735" providerId="LiveId" clId="{5F272834-6051-4900-8714-F982CBEAD46E}" dt="2022-11-24T19:48:50.901" v="3"/>
        <pc:sldMkLst>
          <pc:docMk/>
          <pc:sldMk cId="1787076703" sldId="257"/>
        </pc:sldMkLst>
      </pc:sldChg>
      <pc:sldChg chg="modSp mod">
        <pc:chgData name="Ritika Pandey" userId="9caa8a2193c0e735" providerId="LiveId" clId="{5F272834-6051-4900-8714-F982CBEAD46E}" dt="2022-11-25T03:09:37.316" v="6" actId="20577"/>
        <pc:sldMkLst>
          <pc:docMk/>
          <pc:sldMk cId="183265750" sldId="301"/>
        </pc:sldMkLst>
        <pc:spChg chg="mod">
          <ac:chgData name="Ritika Pandey" userId="9caa8a2193c0e735" providerId="LiveId" clId="{5F272834-6051-4900-8714-F982CBEAD46E}" dt="2022-11-25T03:09:37.316" v="6" actId="20577"/>
          <ac:spMkLst>
            <pc:docMk/>
            <pc:sldMk cId="183265750" sldId="301"/>
            <ac:spMk id="9" creationId="{FBECE350-415C-09B5-69E6-7425CFDC02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F46E69-5E7B-44AF-A321-1D13D1BC076F}"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2234D-3D95-42D7-B944-9CA36CA549A5}" type="slidenum">
              <a:rPr lang="en-US" smtClean="0"/>
              <a:t>‹#›</a:t>
            </a:fld>
            <a:endParaRPr lang="en-US"/>
          </a:p>
        </p:txBody>
      </p:sp>
    </p:spTree>
    <p:extLst>
      <p:ext uri="{BB962C8B-B14F-4D97-AF65-F5344CB8AC3E}">
        <p14:creationId xmlns:p14="http://schemas.microsoft.com/office/powerpoint/2010/main" val="409823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B2234D-3D95-42D7-B944-9CA36CA549A5}" type="slidenum">
              <a:rPr lang="en-US" smtClean="0"/>
              <a:t>15</a:t>
            </a:fld>
            <a:endParaRPr lang="en-US"/>
          </a:p>
        </p:txBody>
      </p:sp>
    </p:spTree>
    <p:extLst>
      <p:ext uri="{BB962C8B-B14F-4D97-AF65-F5344CB8AC3E}">
        <p14:creationId xmlns:p14="http://schemas.microsoft.com/office/powerpoint/2010/main" val="400569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C7506-D503-4044-B335-309E5628C94C}" type="datetime1">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97BBE-48BB-413E-8E6F-DFFBF5534797}" type="slidenum">
              <a:rPr lang="en-US" smtClean="0"/>
              <a:t>‹#›</a:t>
            </a:fld>
            <a:endParaRPr lang="en-US"/>
          </a:p>
        </p:txBody>
      </p:sp>
    </p:spTree>
    <p:extLst>
      <p:ext uri="{BB962C8B-B14F-4D97-AF65-F5344CB8AC3E}">
        <p14:creationId xmlns:p14="http://schemas.microsoft.com/office/powerpoint/2010/main" val="1033364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8" name="Picture Placeholder 4"/>
          <p:cNvSpPr>
            <a:spLocks noGrp="1"/>
          </p:cNvSpPr>
          <p:nvPr>
            <p:ph type="pic" sz="quarter" idx="12"/>
          </p:nvPr>
        </p:nvSpPr>
        <p:spPr>
          <a:xfrm>
            <a:off x="0" y="3933825"/>
            <a:ext cx="12192000" cy="2924175"/>
          </a:xfrm>
        </p:spPr>
        <p:txBody>
          <a:bodyPr/>
          <a:lstStyle/>
          <a:p>
            <a:endParaRPr lang="en-US"/>
          </a:p>
        </p:txBody>
      </p:sp>
    </p:spTree>
    <p:extLst>
      <p:ext uri="{BB962C8B-B14F-4D97-AF65-F5344CB8AC3E}">
        <p14:creationId xmlns:p14="http://schemas.microsoft.com/office/powerpoint/2010/main" val="2152253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2">
    <p:spTree>
      <p:nvGrpSpPr>
        <p:cNvPr id="1" name=""/>
        <p:cNvGrpSpPr/>
        <p:nvPr/>
      </p:nvGrpSpPr>
      <p:grpSpPr>
        <a:xfrm>
          <a:off x="0" y="0"/>
          <a:ext cx="0" cy="0"/>
          <a:chOff x="0" y="0"/>
          <a:chExt cx="0" cy="0"/>
        </a:xfrm>
      </p:grpSpPr>
      <p:sp>
        <p:nvSpPr>
          <p:cNvPr id="8" name="Picture Placeholder 4"/>
          <p:cNvSpPr>
            <a:spLocks noGrp="1"/>
          </p:cNvSpPr>
          <p:nvPr>
            <p:ph type="pic" sz="quarter" idx="12"/>
          </p:nvPr>
        </p:nvSpPr>
        <p:spPr>
          <a:xfrm>
            <a:off x="474662" y="477838"/>
            <a:ext cx="5945188" cy="5949950"/>
          </a:xfrm>
        </p:spPr>
        <p:txBody>
          <a:bodyPr/>
          <a:lstStyle/>
          <a:p>
            <a:endParaRPr lang="en-US"/>
          </a:p>
        </p:txBody>
      </p:sp>
    </p:spTree>
    <p:extLst>
      <p:ext uri="{BB962C8B-B14F-4D97-AF65-F5344CB8AC3E}">
        <p14:creationId xmlns:p14="http://schemas.microsoft.com/office/powerpoint/2010/main" val="3438913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13">
    <p:spTree>
      <p:nvGrpSpPr>
        <p:cNvPr id="1" name=""/>
        <p:cNvGrpSpPr/>
        <p:nvPr/>
      </p:nvGrpSpPr>
      <p:grpSpPr>
        <a:xfrm>
          <a:off x="0" y="0"/>
          <a:ext cx="0" cy="0"/>
          <a:chOff x="0" y="0"/>
          <a:chExt cx="0" cy="0"/>
        </a:xfrm>
      </p:grpSpPr>
      <p:sp>
        <p:nvSpPr>
          <p:cNvPr id="8" name="Picture Placeholder 4"/>
          <p:cNvSpPr>
            <a:spLocks noGrp="1"/>
          </p:cNvSpPr>
          <p:nvPr>
            <p:ph type="pic" sz="quarter" idx="12"/>
          </p:nvPr>
        </p:nvSpPr>
        <p:spPr>
          <a:xfrm>
            <a:off x="0" y="0"/>
            <a:ext cx="5414962" cy="6858000"/>
          </a:xfrm>
        </p:spPr>
        <p:txBody>
          <a:bodyPr/>
          <a:lstStyle/>
          <a:p>
            <a:endParaRPr lang="en-US"/>
          </a:p>
        </p:txBody>
      </p:sp>
    </p:spTree>
    <p:extLst>
      <p:ext uri="{BB962C8B-B14F-4D97-AF65-F5344CB8AC3E}">
        <p14:creationId xmlns:p14="http://schemas.microsoft.com/office/powerpoint/2010/main" val="896244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14">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827089" y="804862"/>
            <a:ext cx="3865561" cy="5251450"/>
          </a:xfrm>
          <a:custGeom>
            <a:avLst/>
            <a:gdLst>
              <a:gd name="connsiteX0" fmla="*/ 2602592 w 3865561"/>
              <a:gd name="connsiteY0" fmla="*/ 3241357 h 5251450"/>
              <a:gd name="connsiteX1" fmla="*/ 3865561 w 3865561"/>
              <a:gd name="connsiteY1" fmla="*/ 3241357 h 5251450"/>
              <a:gd name="connsiteX2" fmla="*/ 3865561 w 3865561"/>
              <a:gd name="connsiteY2" fmla="*/ 5251450 h 5251450"/>
              <a:gd name="connsiteX3" fmla="*/ 2602592 w 3865561"/>
              <a:gd name="connsiteY3" fmla="*/ 5251450 h 5251450"/>
              <a:gd name="connsiteX4" fmla="*/ 0 w 3865561"/>
              <a:gd name="connsiteY4" fmla="*/ 3241357 h 5251450"/>
              <a:gd name="connsiteX5" fmla="*/ 1262969 w 3865561"/>
              <a:gd name="connsiteY5" fmla="*/ 3241357 h 5251450"/>
              <a:gd name="connsiteX6" fmla="*/ 1262969 w 3865561"/>
              <a:gd name="connsiteY6" fmla="*/ 5251450 h 5251450"/>
              <a:gd name="connsiteX7" fmla="*/ 0 w 3865561"/>
              <a:gd name="connsiteY7" fmla="*/ 5251450 h 5251450"/>
              <a:gd name="connsiteX8" fmla="*/ 1301296 w 3865561"/>
              <a:gd name="connsiteY8" fmla="*/ 2067877 h 5251450"/>
              <a:gd name="connsiteX9" fmla="*/ 2564265 w 3865561"/>
              <a:gd name="connsiteY9" fmla="*/ 2067877 h 5251450"/>
              <a:gd name="connsiteX10" fmla="*/ 2564265 w 3865561"/>
              <a:gd name="connsiteY10" fmla="*/ 5251450 h 5251450"/>
              <a:gd name="connsiteX11" fmla="*/ 1301296 w 3865561"/>
              <a:gd name="connsiteY11" fmla="*/ 5251450 h 5251450"/>
              <a:gd name="connsiteX12" fmla="*/ 2602592 w 3865561"/>
              <a:gd name="connsiteY12" fmla="*/ 0 h 5251450"/>
              <a:gd name="connsiteX13" fmla="*/ 3865561 w 3865561"/>
              <a:gd name="connsiteY13" fmla="*/ 0 h 5251450"/>
              <a:gd name="connsiteX14" fmla="*/ 3865561 w 3865561"/>
              <a:gd name="connsiteY14" fmla="*/ 3172051 h 5251450"/>
              <a:gd name="connsiteX15" fmla="*/ 2602592 w 3865561"/>
              <a:gd name="connsiteY15" fmla="*/ 3172051 h 5251450"/>
              <a:gd name="connsiteX16" fmla="*/ 1301295 w 3865561"/>
              <a:gd name="connsiteY16" fmla="*/ 0 h 5251450"/>
              <a:gd name="connsiteX17" fmla="*/ 2564264 w 3865561"/>
              <a:gd name="connsiteY17" fmla="*/ 0 h 5251450"/>
              <a:gd name="connsiteX18" fmla="*/ 2564264 w 3865561"/>
              <a:gd name="connsiteY18" fmla="*/ 2014537 h 5251450"/>
              <a:gd name="connsiteX19" fmla="*/ 1301295 w 3865561"/>
              <a:gd name="connsiteY19" fmla="*/ 2014537 h 5251450"/>
              <a:gd name="connsiteX20" fmla="*/ 0 w 3865561"/>
              <a:gd name="connsiteY20" fmla="*/ 0 h 5251450"/>
              <a:gd name="connsiteX21" fmla="*/ 1262969 w 3865561"/>
              <a:gd name="connsiteY21" fmla="*/ 0 h 5251450"/>
              <a:gd name="connsiteX22" fmla="*/ 1262969 w 3865561"/>
              <a:gd name="connsiteY22" fmla="*/ 3172051 h 5251450"/>
              <a:gd name="connsiteX23" fmla="*/ 0 w 3865561"/>
              <a:gd name="connsiteY23" fmla="*/ 3172051 h 525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65561" h="5251450">
                <a:moveTo>
                  <a:pt x="2602592" y="3241357"/>
                </a:moveTo>
                <a:lnTo>
                  <a:pt x="3865561" y="3241357"/>
                </a:lnTo>
                <a:lnTo>
                  <a:pt x="3865561" y="5251450"/>
                </a:lnTo>
                <a:lnTo>
                  <a:pt x="2602592" y="5251450"/>
                </a:lnTo>
                <a:close/>
                <a:moveTo>
                  <a:pt x="0" y="3241357"/>
                </a:moveTo>
                <a:lnTo>
                  <a:pt x="1262969" y="3241357"/>
                </a:lnTo>
                <a:lnTo>
                  <a:pt x="1262969" y="5251450"/>
                </a:lnTo>
                <a:lnTo>
                  <a:pt x="0" y="5251450"/>
                </a:lnTo>
                <a:close/>
                <a:moveTo>
                  <a:pt x="1301296" y="2067877"/>
                </a:moveTo>
                <a:lnTo>
                  <a:pt x="2564265" y="2067877"/>
                </a:lnTo>
                <a:lnTo>
                  <a:pt x="2564265" y="5251450"/>
                </a:lnTo>
                <a:lnTo>
                  <a:pt x="1301296" y="5251450"/>
                </a:lnTo>
                <a:close/>
                <a:moveTo>
                  <a:pt x="2602592" y="0"/>
                </a:moveTo>
                <a:lnTo>
                  <a:pt x="3865561" y="0"/>
                </a:lnTo>
                <a:lnTo>
                  <a:pt x="3865561" y="3172051"/>
                </a:lnTo>
                <a:lnTo>
                  <a:pt x="2602592" y="3172051"/>
                </a:lnTo>
                <a:close/>
                <a:moveTo>
                  <a:pt x="1301295" y="0"/>
                </a:moveTo>
                <a:lnTo>
                  <a:pt x="2564264" y="0"/>
                </a:lnTo>
                <a:lnTo>
                  <a:pt x="2564264" y="2014537"/>
                </a:lnTo>
                <a:lnTo>
                  <a:pt x="1301295" y="2014537"/>
                </a:lnTo>
                <a:close/>
                <a:moveTo>
                  <a:pt x="0" y="0"/>
                </a:moveTo>
                <a:lnTo>
                  <a:pt x="1262969" y="0"/>
                </a:lnTo>
                <a:lnTo>
                  <a:pt x="1262969" y="3172051"/>
                </a:lnTo>
                <a:lnTo>
                  <a:pt x="0" y="3172051"/>
                </a:lnTo>
                <a:close/>
              </a:path>
            </a:pathLst>
          </a:custGeom>
        </p:spPr>
        <p:txBody>
          <a:bodyPr wrap="square">
            <a:noAutofit/>
          </a:bodyPr>
          <a:lstStyle/>
          <a:p>
            <a:endParaRPr lang="en-US"/>
          </a:p>
        </p:txBody>
      </p:sp>
    </p:spTree>
    <p:extLst>
      <p:ext uri="{BB962C8B-B14F-4D97-AF65-F5344CB8AC3E}">
        <p14:creationId xmlns:p14="http://schemas.microsoft.com/office/powerpoint/2010/main" val="889389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15">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3357562" y="823913"/>
            <a:ext cx="2495550" cy="2493963"/>
          </a:xfrm>
        </p:spPr>
        <p:txBody>
          <a:bodyPr/>
          <a:lstStyle/>
          <a:p>
            <a:endParaRPr lang="en-US"/>
          </a:p>
        </p:txBody>
      </p:sp>
      <p:sp>
        <p:nvSpPr>
          <p:cNvPr id="8" name="Picture Placeholder 4"/>
          <p:cNvSpPr>
            <a:spLocks noGrp="1"/>
          </p:cNvSpPr>
          <p:nvPr>
            <p:ph type="pic" sz="quarter" idx="11"/>
          </p:nvPr>
        </p:nvSpPr>
        <p:spPr>
          <a:xfrm>
            <a:off x="6108699" y="823913"/>
            <a:ext cx="2495550" cy="2493963"/>
          </a:xfrm>
        </p:spPr>
        <p:txBody>
          <a:bodyPr/>
          <a:lstStyle/>
          <a:p>
            <a:endParaRPr lang="en-US"/>
          </a:p>
        </p:txBody>
      </p:sp>
      <p:sp>
        <p:nvSpPr>
          <p:cNvPr id="9" name="Picture Placeholder 4"/>
          <p:cNvSpPr>
            <a:spLocks noGrp="1"/>
          </p:cNvSpPr>
          <p:nvPr>
            <p:ph type="pic" sz="quarter" idx="12"/>
          </p:nvPr>
        </p:nvSpPr>
        <p:spPr>
          <a:xfrm>
            <a:off x="8883650" y="823913"/>
            <a:ext cx="2495550" cy="2493963"/>
          </a:xfrm>
        </p:spPr>
        <p:txBody>
          <a:bodyPr/>
          <a:lstStyle/>
          <a:p>
            <a:endParaRPr lang="en-US"/>
          </a:p>
        </p:txBody>
      </p:sp>
      <p:sp>
        <p:nvSpPr>
          <p:cNvPr id="10" name="Picture Placeholder 4"/>
          <p:cNvSpPr>
            <a:spLocks noGrp="1"/>
          </p:cNvSpPr>
          <p:nvPr>
            <p:ph type="pic" sz="quarter" idx="13"/>
          </p:nvPr>
        </p:nvSpPr>
        <p:spPr>
          <a:xfrm>
            <a:off x="560387" y="3576638"/>
            <a:ext cx="2495550" cy="2493963"/>
          </a:xfrm>
        </p:spPr>
        <p:txBody>
          <a:bodyPr/>
          <a:lstStyle/>
          <a:p>
            <a:endParaRPr lang="en-US"/>
          </a:p>
        </p:txBody>
      </p:sp>
      <p:sp>
        <p:nvSpPr>
          <p:cNvPr id="13" name="Picture Placeholder 4"/>
          <p:cNvSpPr>
            <a:spLocks noGrp="1"/>
          </p:cNvSpPr>
          <p:nvPr>
            <p:ph type="pic" sz="quarter" idx="14"/>
          </p:nvPr>
        </p:nvSpPr>
        <p:spPr>
          <a:xfrm>
            <a:off x="3357562" y="3576638"/>
            <a:ext cx="2495550" cy="2493963"/>
          </a:xfrm>
        </p:spPr>
        <p:txBody>
          <a:bodyPr/>
          <a:lstStyle/>
          <a:p>
            <a:endParaRPr lang="en-US"/>
          </a:p>
        </p:txBody>
      </p:sp>
    </p:spTree>
    <p:extLst>
      <p:ext uri="{BB962C8B-B14F-4D97-AF65-F5344CB8AC3E}">
        <p14:creationId xmlns:p14="http://schemas.microsoft.com/office/powerpoint/2010/main" val="1192512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16">
    <p:spTree>
      <p:nvGrpSpPr>
        <p:cNvPr id="1" name=""/>
        <p:cNvGrpSpPr/>
        <p:nvPr/>
      </p:nvGrpSpPr>
      <p:grpSpPr>
        <a:xfrm>
          <a:off x="0" y="0"/>
          <a:ext cx="0" cy="0"/>
          <a:chOff x="0" y="0"/>
          <a:chExt cx="0" cy="0"/>
        </a:xfrm>
      </p:grpSpPr>
      <p:sp>
        <p:nvSpPr>
          <p:cNvPr id="8" name="Picture Placeholder 4"/>
          <p:cNvSpPr>
            <a:spLocks noGrp="1"/>
          </p:cNvSpPr>
          <p:nvPr>
            <p:ph type="pic" sz="quarter" idx="11"/>
          </p:nvPr>
        </p:nvSpPr>
        <p:spPr>
          <a:xfrm>
            <a:off x="2262187" y="0"/>
            <a:ext cx="3538538" cy="6858000"/>
          </a:xfrm>
        </p:spPr>
        <p:txBody>
          <a:bodyPr/>
          <a:lstStyle/>
          <a:p>
            <a:endParaRPr lang="en-US"/>
          </a:p>
        </p:txBody>
      </p:sp>
    </p:spTree>
    <p:extLst>
      <p:ext uri="{BB962C8B-B14F-4D97-AF65-F5344CB8AC3E}">
        <p14:creationId xmlns:p14="http://schemas.microsoft.com/office/powerpoint/2010/main" val="1604538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03D922-1BD1-422D-BE57-042CBA4C14EA}" type="datetime1">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197BBE-48BB-413E-8E6F-DFFBF5534797}" type="slidenum">
              <a:rPr lang="en-US" smtClean="0"/>
              <a:t>‹#›</a:t>
            </a:fld>
            <a:endParaRPr lang="en-US"/>
          </a:p>
        </p:txBody>
      </p:sp>
    </p:spTree>
    <p:extLst>
      <p:ext uri="{BB962C8B-B14F-4D97-AF65-F5344CB8AC3E}">
        <p14:creationId xmlns:p14="http://schemas.microsoft.com/office/powerpoint/2010/main" val="3319174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4B4C1-54A1-415A-9F93-E4138FE6A8F5}" type="datetime1">
              <a:rPr lang="en-US" smtClean="0"/>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197BBE-48BB-413E-8E6F-DFFBF5534797}" type="slidenum">
              <a:rPr lang="en-US" smtClean="0"/>
              <a:t>‹#›</a:t>
            </a:fld>
            <a:endParaRPr lang="en-US"/>
          </a:p>
        </p:txBody>
      </p:sp>
    </p:spTree>
    <p:extLst>
      <p:ext uri="{BB962C8B-B14F-4D97-AF65-F5344CB8AC3E}">
        <p14:creationId xmlns:p14="http://schemas.microsoft.com/office/powerpoint/2010/main" val="3363668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D46DFC1-2C74-4E8D-AB64-10BE3AA07B32}" type="datetime1">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97BBE-48BB-413E-8E6F-DFFBF5534797}" type="slidenum">
              <a:rPr lang="en-US" smtClean="0"/>
              <a:t>‹#›</a:t>
            </a:fld>
            <a:endParaRPr lang="en-US"/>
          </a:p>
        </p:txBody>
      </p:sp>
    </p:spTree>
    <p:extLst>
      <p:ext uri="{BB962C8B-B14F-4D97-AF65-F5344CB8AC3E}">
        <p14:creationId xmlns:p14="http://schemas.microsoft.com/office/powerpoint/2010/main" val="3231047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8D6141-05B9-434F-82C9-ABB79B499CB1}" type="datetime1">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97BBE-48BB-413E-8E6F-DFFBF5534797}" type="slidenum">
              <a:rPr lang="en-US" smtClean="0"/>
              <a:t>‹#›</a:t>
            </a:fld>
            <a:endParaRPr lang="en-US"/>
          </a:p>
        </p:txBody>
      </p:sp>
    </p:spTree>
    <p:extLst>
      <p:ext uri="{BB962C8B-B14F-4D97-AF65-F5344CB8AC3E}">
        <p14:creationId xmlns:p14="http://schemas.microsoft.com/office/powerpoint/2010/main" val="253457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
        <p:nvSpPr>
          <p:cNvPr id="15" name="Title 14"/>
          <p:cNvSpPr>
            <a:spLocks noGrp="1"/>
          </p:cNvSpPr>
          <p:nvPr>
            <p:ph type="title" hasCustomPrompt="1"/>
          </p:nvPr>
        </p:nvSpPr>
        <p:spPr>
          <a:xfrm>
            <a:off x="4209142" y="2486195"/>
            <a:ext cx="7144657" cy="1885610"/>
          </a:xfrm>
        </p:spPr>
        <p:txBody>
          <a:bodyPr/>
          <a:lstStyle>
            <a:lvl1pPr algn="r">
              <a:defRPr b="1" i="1" baseline="0">
                <a:solidFill>
                  <a:schemeClr val="tx2">
                    <a:lumMod val="50000"/>
                  </a:schemeClr>
                </a:solidFill>
                <a:latin typeface="Calibri bold" panose="020F0702030404030204" pitchFamily="34" charset="0"/>
                <a:cs typeface="Calibri bold" panose="020F0702030404030204" pitchFamily="34" charset="0"/>
              </a:defRPr>
            </a:lvl1pPr>
          </a:lstStyle>
          <a:p>
            <a:r>
              <a:rPr lang="en-US" dirty="0"/>
              <a:t>Main Title Here</a:t>
            </a:r>
          </a:p>
        </p:txBody>
      </p:sp>
    </p:spTree>
    <p:extLst>
      <p:ext uri="{BB962C8B-B14F-4D97-AF65-F5344CB8AC3E}">
        <p14:creationId xmlns:p14="http://schemas.microsoft.com/office/powerpoint/2010/main" val="240541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CC781-4EB7-4107-997B-34D37141A5AB}" type="datetime1">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97BBE-48BB-413E-8E6F-DFFBF5534797}" type="slidenum">
              <a:rPr lang="en-US" smtClean="0"/>
              <a:t>‹#›</a:t>
            </a:fld>
            <a:endParaRPr lang="en-US"/>
          </a:p>
        </p:txBody>
      </p:sp>
    </p:spTree>
    <p:extLst>
      <p:ext uri="{BB962C8B-B14F-4D97-AF65-F5344CB8AC3E}">
        <p14:creationId xmlns:p14="http://schemas.microsoft.com/office/powerpoint/2010/main" val="3715627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C7CDD7-8D9F-4E4E-98EA-1A12AD2E70E6}" type="datetime1">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97BBE-48BB-413E-8E6F-DFFBF5534797}" type="slidenum">
              <a:rPr lang="en-US" smtClean="0"/>
              <a:t>‹#›</a:t>
            </a:fld>
            <a:endParaRPr lang="en-US"/>
          </a:p>
        </p:txBody>
      </p:sp>
    </p:spTree>
    <p:extLst>
      <p:ext uri="{BB962C8B-B14F-4D97-AF65-F5344CB8AC3E}">
        <p14:creationId xmlns:p14="http://schemas.microsoft.com/office/powerpoint/2010/main" val="357911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97322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618288" y="304121"/>
            <a:ext cx="5181600" cy="3081337"/>
          </a:xfrm>
        </p:spPr>
        <p:txBody>
          <a:bodyPr/>
          <a:lstStyle/>
          <a:p>
            <a:endParaRPr lang="en-US"/>
          </a:p>
        </p:txBody>
      </p:sp>
      <p:sp>
        <p:nvSpPr>
          <p:cNvPr id="7" name="Picture Placeholder 4"/>
          <p:cNvSpPr>
            <a:spLocks noGrp="1"/>
          </p:cNvSpPr>
          <p:nvPr>
            <p:ph type="pic" sz="quarter" idx="11"/>
          </p:nvPr>
        </p:nvSpPr>
        <p:spPr>
          <a:xfrm>
            <a:off x="6618288" y="3522711"/>
            <a:ext cx="5181600" cy="3081337"/>
          </a:xfrm>
        </p:spPr>
        <p:txBody>
          <a:bodyPr/>
          <a:lstStyle/>
          <a:p>
            <a:endParaRPr lang="en-US"/>
          </a:p>
        </p:txBody>
      </p:sp>
    </p:spTree>
    <p:extLst>
      <p:ext uri="{BB962C8B-B14F-4D97-AF65-F5344CB8AC3E}">
        <p14:creationId xmlns:p14="http://schemas.microsoft.com/office/powerpoint/2010/main" val="659488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5">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530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15950" y="669925"/>
            <a:ext cx="5322888" cy="5570538"/>
          </a:xfrm>
        </p:spPr>
        <p:txBody>
          <a:bodyPr/>
          <a:lstStyle/>
          <a:p>
            <a:endParaRPr lang="en-US"/>
          </a:p>
        </p:txBody>
      </p:sp>
    </p:spTree>
    <p:extLst>
      <p:ext uri="{BB962C8B-B14F-4D97-AF65-F5344CB8AC3E}">
        <p14:creationId xmlns:p14="http://schemas.microsoft.com/office/powerpoint/2010/main" val="1733461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7" name="Picture Placeholder 4"/>
          <p:cNvSpPr>
            <a:spLocks noGrp="1"/>
          </p:cNvSpPr>
          <p:nvPr>
            <p:ph type="pic" sz="quarter" idx="11"/>
          </p:nvPr>
        </p:nvSpPr>
        <p:spPr>
          <a:xfrm>
            <a:off x="5332412" y="669925"/>
            <a:ext cx="2984500" cy="5521325"/>
          </a:xfrm>
        </p:spPr>
        <p:txBody>
          <a:bodyPr/>
          <a:lstStyle/>
          <a:p>
            <a:endParaRPr lang="en-US"/>
          </a:p>
        </p:txBody>
      </p:sp>
      <p:sp>
        <p:nvSpPr>
          <p:cNvPr id="5" name="Picture Placeholder 4"/>
          <p:cNvSpPr>
            <a:spLocks noGrp="1"/>
          </p:cNvSpPr>
          <p:nvPr>
            <p:ph type="pic" sz="quarter" idx="10"/>
          </p:nvPr>
        </p:nvSpPr>
        <p:spPr>
          <a:xfrm>
            <a:off x="2347912" y="669925"/>
            <a:ext cx="2984500" cy="5521325"/>
          </a:xfrm>
        </p:spPr>
        <p:txBody>
          <a:bodyPr/>
          <a:lstStyle/>
          <a:p>
            <a:endParaRPr lang="en-US"/>
          </a:p>
        </p:txBody>
      </p:sp>
    </p:spTree>
    <p:extLst>
      <p:ext uri="{BB962C8B-B14F-4D97-AF65-F5344CB8AC3E}">
        <p14:creationId xmlns:p14="http://schemas.microsoft.com/office/powerpoint/2010/main" val="2917261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9">
    <p:spTree>
      <p:nvGrpSpPr>
        <p:cNvPr id="1" name=""/>
        <p:cNvGrpSpPr/>
        <p:nvPr/>
      </p:nvGrpSpPr>
      <p:grpSpPr>
        <a:xfrm>
          <a:off x="0" y="0"/>
          <a:ext cx="0" cy="0"/>
          <a:chOff x="0" y="0"/>
          <a:chExt cx="0" cy="0"/>
        </a:xfrm>
      </p:grpSpPr>
      <p:sp>
        <p:nvSpPr>
          <p:cNvPr id="7" name="Picture Placeholder 4"/>
          <p:cNvSpPr>
            <a:spLocks noGrp="1"/>
          </p:cNvSpPr>
          <p:nvPr>
            <p:ph type="pic" sz="quarter" idx="11"/>
          </p:nvPr>
        </p:nvSpPr>
        <p:spPr>
          <a:xfrm>
            <a:off x="4772025" y="2351087"/>
            <a:ext cx="1862138" cy="2241550"/>
          </a:xfrm>
        </p:spPr>
        <p:txBody>
          <a:bodyPr/>
          <a:lstStyle/>
          <a:p>
            <a:endParaRPr lang="en-US"/>
          </a:p>
        </p:txBody>
      </p:sp>
      <p:sp>
        <p:nvSpPr>
          <p:cNvPr id="5" name="Picture Placeholder 4"/>
          <p:cNvSpPr>
            <a:spLocks noGrp="1"/>
          </p:cNvSpPr>
          <p:nvPr>
            <p:ph type="pic" sz="quarter" idx="10"/>
          </p:nvPr>
        </p:nvSpPr>
        <p:spPr>
          <a:xfrm>
            <a:off x="-1" y="484187"/>
            <a:ext cx="3883025" cy="5799138"/>
          </a:xfrm>
        </p:spPr>
        <p:txBody>
          <a:bodyPr/>
          <a:lstStyle/>
          <a:p>
            <a:endParaRPr lang="en-US"/>
          </a:p>
        </p:txBody>
      </p:sp>
      <p:sp>
        <p:nvSpPr>
          <p:cNvPr id="10" name="Picture Placeholder 4"/>
          <p:cNvSpPr>
            <a:spLocks noGrp="1"/>
          </p:cNvSpPr>
          <p:nvPr>
            <p:ph type="pic" sz="quarter" idx="12"/>
          </p:nvPr>
        </p:nvSpPr>
        <p:spPr>
          <a:xfrm>
            <a:off x="7065962" y="2351087"/>
            <a:ext cx="1862138" cy="2241550"/>
          </a:xfrm>
        </p:spPr>
        <p:txBody>
          <a:bodyPr/>
          <a:lstStyle/>
          <a:p>
            <a:endParaRPr lang="en-US"/>
          </a:p>
        </p:txBody>
      </p:sp>
      <p:sp>
        <p:nvSpPr>
          <p:cNvPr id="11" name="Picture Placeholder 4"/>
          <p:cNvSpPr>
            <a:spLocks noGrp="1"/>
          </p:cNvSpPr>
          <p:nvPr>
            <p:ph type="pic" sz="quarter" idx="13"/>
          </p:nvPr>
        </p:nvSpPr>
        <p:spPr>
          <a:xfrm>
            <a:off x="9359900" y="2351087"/>
            <a:ext cx="1862138" cy="2241550"/>
          </a:xfrm>
        </p:spPr>
        <p:txBody>
          <a:bodyPr/>
          <a:lstStyle/>
          <a:p>
            <a:endParaRPr lang="en-US"/>
          </a:p>
        </p:txBody>
      </p:sp>
    </p:spTree>
    <p:extLst>
      <p:ext uri="{BB962C8B-B14F-4D97-AF65-F5344CB8AC3E}">
        <p14:creationId xmlns:p14="http://schemas.microsoft.com/office/powerpoint/2010/main" val="3723024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7" name="Picture Placeholder 4"/>
          <p:cNvSpPr>
            <a:spLocks noGrp="1"/>
          </p:cNvSpPr>
          <p:nvPr>
            <p:ph type="pic" sz="quarter" idx="11"/>
          </p:nvPr>
        </p:nvSpPr>
        <p:spPr>
          <a:xfrm>
            <a:off x="5373687" y="1110342"/>
            <a:ext cx="2495550" cy="4630057"/>
          </a:xfrm>
        </p:spPr>
        <p:txBody>
          <a:bodyPr/>
          <a:lstStyle/>
          <a:p>
            <a:endParaRPr lang="en-US"/>
          </a:p>
        </p:txBody>
      </p:sp>
      <p:sp>
        <p:nvSpPr>
          <p:cNvPr id="5" name="Picture Placeholder 4"/>
          <p:cNvSpPr>
            <a:spLocks noGrp="1"/>
          </p:cNvSpPr>
          <p:nvPr>
            <p:ph type="pic" sz="quarter" idx="10"/>
          </p:nvPr>
        </p:nvSpPr>
        <p:spPr>
          <a:xfrm>
            <a:off x="2251075" y="1104899"/>
            <a:ext cx="3017838" cy="1908175"/>
          </a:xfrm>
        </p:spPr>
        <p:txBody>
          <a:bodyPr/>
          <a:lstStyle/>
          <a:p>
            <a:endParaRPr lang="en-US"/>
          </a:p>
        </p:txBody>
      </p:sp>
      <p:sp>
        <p:nvSpPr>
          <p:cNvPr id="10" name="Picture Placeholder 4"/>
          <p:cNvSpPr>
            <a:spLocks noGrp="1"/>
          </p:cNvSpPr>
          <p:nvPr>
            <p:ph type="pic" sz="quarter" idx="12"/>
          </p:nvPr>
        </p:nvSpPr>
        <p:spPr>
          <a:xfrm>
            <a:off x="2251075" y="3133723"/>
            <a:ext cx="3017838" cy="2606675"/>
          </a:xfrm>
        </p:spPr>
        <p:txBody>
          <a:bodyPr/>
          <a:lstStyle/>
          <a:p>
            <a:endParaRPr lang="en-US"/>
          </a:p>
        </p:txBody>
      </p:sp>
    </p:spTree>
    <p:extLst>
      <p:ext uri="{BB962C8B-B14F-4D97-AF65-F5344CB8AC3E}">
        <p14:creationId xmlns:p14="http://schemas.microsoft.com/office/powerpoint/2010/main" val="1311305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175B84-B0D3-4D58-BE70-26C87DD28F84}" type="datetime1">
              <a:rPr lang="en-US" smtClean="0"/>
              <a:t>11/25/2022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97BBE-48BB-413E-8E6F-DFFBF5534797}" type="slidenum">
              <a:rPr lang="en-US" smtClean="0"/>
              <a:t>‹#›</a:t>
            </a:fld>
            <a:endParaRPr lang="en-US"/>
          </a:p>
        </p:txBody>
      </p:sp>
    </p:spTree>
    <p:extLst>
      <p:ext uri="{BB962C8B-B14F-4D97-AF65-F5344CB8AC3E}">
        <p14:creationId xmlns:p14="http://schemas.microsoft.com/office/powerpoint/2010/main" val="393580356"/>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54" r:id="rId16"/>
    <p:sldLayoutId id="2147483655" r:id="rId17"/>
    <p:sldLayoutId id="2147483656" r:id="rId18"/>
    <p:sldLayoutId id="2147483657" r:id="rId19"/>
    <p:sldLayoutId id="2147483658" r:id="rId20"/>
    <p:sldLayoutId id="2147483659" r:id="rId2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LA University Logo">
            <a:extLst>
              <a:ext uri="{FF2B5EF4-FFF2-40B4-BE49-F238E27FC236}">
                <a16:creationId xmlns:a16="http://schemas.microsoft.com/office/drawing/2014/main" id="{7AF9473F-2637-5610-AB40-4D30C54BD0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9331" y="340153"/>
            <a:ext cx="2805363" cy="2524967"/>
          </a:xfrm>
          <a:prstGeom prst="rect">
            <a:avLst/>
          </a:prstGeom>
          <a:noFill/>
          <a:ln>
            <a:noFill/>
          </a:ln>
        </p:spPr>
      </p:pic>
      <p:sp>
        <p:nvSpPr>
          <p:cNvPr id="3" name="Rectangle 2">
            <a:extLst>
              <a:ext uri="{FF2B5EF4-FFF2-40B4-BE49-F238E27FC236}">
                <a16:creationId xmlns:a16="http://schemas.microsoft.com/office/drawing/2014/main" id="{5D76A857-CDB4-70A4-7EFC-76C7BE7B3D06}"/>
              </a:ext>
            </a:extLst>
          </p:cNvPr>
          <p:cNvSpPr/>
          <p:nvPr/>
        </p:nvSpPr>
        <p:spPr>
          <a:xfrm>
            <a:off x="2685164" y="2994788"/>
            <a:ext cx="7396448"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STOCK PRICE PREDICTION</a:t>
            </a:r>
          </a:p>
        </p:txBody>
      </p:sp>
      <p:sp>
        <p:nvSpPr>
          <p:cNvPr id="11" name="Rectangle 10">
            <a:extLst>
              <a:ext uri="{FF2B5EF4-FFF2-40B4-BE49-F238E27FC236}">
                <a16:creationId xmlns:a16="http://schemas.microsoft.com/office/drawing/2014/main" id="{0498761D-41D5-8C20-1D93-A0A2D17CDACC}"/>
              </a:ext>
            </a:extLst>
          </p:cNvPr>
          <p:cNvSpPr/>
          <p:nvPr/>
        </p:nvSpPr>
        <p:spPr>
          <a:xfrm flipV="1">
            <a:off x="1" y="4430218"/>
            <a:ext cx="12191999" cy="2427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2" name="Arrow: Pentagon 11">
            <a:extLst>
              <a:ext uri="{FF2B5EF4-FFF2-40B4-BE49-F238E27FC236}">
                <a16:creationId xmlns:a16="http://schemas.microsoft.com/office/drawing/2014/main" id="{99DF8E4E-0749-E105-006C-DC4AD1AE53E8}"/>
              </a:ext>
            </a:extLst>
          </p:cNvPr>
          <p:cNvSpPr/>
          <p:nvPr/>
        </p:nvSpPr>
        <p:spPr>
          <a:xfrm>
            <a:off x="0" y="5290787"/>
            <a:ext cx="1882976" cy="927084"/>
          </a:xfrm>
          <a:prstGeom prst="homePlat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64E35785-1FB6-8ED5-CB7B-8DE1EBE32B71}"/>
              </a:ext>
            </a:extLst>
          </p:cNvPr>
          <p:cNvSpPr/>
          <p:nvPr/>
        </p:nvSpPr>
        <p:spPr>
          <a:xfrm>
            <a:off x="1882976" y="5049486"/>
            <a:ext cx="3720121" cy="2154436"/>
          </a:xfrm>
          <a:prstGeom prst="rect">
            <a:avLst/>
          </a:prstGeom>
          <a:noFill/>
        </p:spPr>
        <p:txBody>
          <a:bodyPr wrap="none" lIns="91440" tIns="45720" rIns="91440" bIns="45720">
            <a:spAutoFit/>
          </a:bodyPr>
          <a:lstStyle/>
          <a:p>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Submitted to:-</a:t>
            </a:r>
          </a:p>
          <a:p>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Md </a:t>
            </a:r>
            <a:r>
              <a:rPr lang="en-US" sz="20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Farmnuel</a:t>
            </a: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Haque</a:t>
            </a:r>
          </a:p>
          <a:p>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(Technical Trainer)</a:t>
            </a:r>
          </a:p>
          <a:p>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GLA University Mathura</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Arrow: Pentagon 14">
            <a:extLst>
              <a:ext uri="{FF2B5EF4-FFF2-40B4-BE49-F238E27FC236}">
                <a16:creationId xmlns:a16="http://schemas.microsoft.com/office/drawing/2014/main" id="{E90055A6-30C4-29C4-B462-5EDC22B73842}"/>
              </a:ext>
            </a:extLst>
          </p:cNvPr>
          <p:cNvSpPr/>
          <p:nvPr/>
        </p:nvSpPr>
        <p:spPr>
          <a:xfrm>
            <a:off x="6658082" y="5290787"/>
            <a:ext cx="1963404" cy="927084"/>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02D6783C-B8E3-9599-96E5-773D3D035FA8}"/>
              </a:ext>
            </a:extLst>
          </p:cNvPr>
          <p:cNvSpPr/>
          <p:nvPr/>
        </p:nvSpPr>
        <p:spPr>
          <a:xfrm>
            <a:off x="8584513" y="5189916"/>
            <a:ext cx="3449021" cy="1015663"/>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Submitted by:-</a:t>
            </a:r>
          </a:p>
          <a:p>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Ritika Pandey(201500579)</a:t>
            </a:r>
          </a:p>
          <a:p>
            <a:r>
              <a:rPr lang="en-US" sz="20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Vishesh</a:t>
            </a: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Srivastava(200500800)</a:t>
            </a:r>
          </a:p>
        </p:txBody>
      </p:sp>
    </p:spTree>
    <p:extLst>
      <p:ext uri="{BB962C8B-B14F-4D97-AF65-F5344CB8AC3E}">
        <p14:creationId xmlns:p14="http://schemas.microsoft.com/office/powerpoint/2010/main" val="1787076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9427"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p:nvSpPr>
        <p:spPr bwMode="auto">
          <a:xfrm>
            <a:off x="7129463" y="1916113"/>
            <a:ext cx="1606550" cy="76200"/>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7054558" y="2285881"/>
            <a:ext cx="4339156" cy="738664"/>
          </a:xfrm>
          <a:prstGeom prst="rect">
            <a:avLst/>
          </a:prstGeom>
        </p:spPr>
        <p:txBody>
          <a:bodyPr wrap="square">
            <a:spAutoFit/>
          </a:bodyPr>
          <a:lstStyle/>
          <a:p>
            <a:r>
              <a:rPr lang="en-US" sz="1400" dirty="0">
                <a:solidFill>
                  <a:schemeClr val="bg1"/>
                </a:solidFill>
                <a:latin typeface="+mj-lt"/>
              </a:rPr>
              <a:t>Here we are importing packages of python that are going to be used in the following code and loading the data from the web (yahoo).</a:t>
            </a:r>
            <a:endParaRPr lang="en-US" sz="1400" b="1" dirty="0">
              <a:solidFill>
                <a:schemeClr val="bg1"/>
              </a:solidFill>
              <a:latin typeface="+mj-lt"/>
            </a:endParaRPr>
          </a:p>
        </p:txBody>
      </p:sp>
      <p:sp>
        <p:nvSpPr>
          <p:cNvPr id="13" name="Rectangle 12"/>
          <p:cNvSpPr/>
          <p:nvPr/>
        </p:nvSpPr>
        <p:spPr>
          <a:xfrm>
            <a:off x="7012265" y="867927"/>
            <a:ext cx="3989564" cy="477054"/>
          </a:xfrm>
          <a:prstGeom prst="rect">
            <a:avLst/>
          </a:prstGeom>
        </p:spPr>
        <p:txBody>
          <a:bodyPr wrap="square">
            <a:spAutoFit/>
          </a:bodyPr>
          <a:lstStyle/>
          <a:p>
            <a:pPr>
              <a:lnSpc>
                <a:spcPts val="3000"/>
              </a:lnSpc>
            </a:pPr>
            <a:endParaRPr lang="en-US" sz="2800" b="1" dirty="0">
              <a:solidFill>
                <a:srgbClr val="ED9131"/>
              </a:solidFill>
              <a:latin typeface="+mj-lt"/>
            </a:endParaRPr>
          </a:p>
        </p:txBody>
      </p:sp>
      <p:sp>
        <p:nvSpPr>
          <p:cNvPr id="10" name="Rectangle 141"/>
          <p:cNvSpPr>
            <a:spLocks noChangeArrowheads="1"/>
          </p:cNvSpPr>
          <p:nvPr/>
        </p:nvSpPr>
        <p:spPr bwMode="auto">
          <a:xfrm>
            <a:off x="9886042" y="4603069"/>
            <a:ext cx="65" cy="215444"/>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mj-lt"/>
            </a:endParaRPr>
          </a:p>
        </p:txBody>
      </p:sp>
      <p:sp>
        <p:nvSpPr>
          <p:cNvPr id="16" name="Rectangle 15"/>
          <p:cNvSpPr/>
          <p:nvPr/>
        </p:nvSpPr>
        <p:spPr>
          <a:xfrm>
            <a:off x="9280307" y="5161519"/>
            <a:ext cx="184731" cy="338554"/>
          </a:xfrm>
          <a:prstGeom prst="rect">
            <a:avLst/>
          </a:prstGeom>
        </p:spPr>
        <p:txBody>
          <a:bodyPr wrap="none">
            <a:spAutoFit/>
          </a:bodyPr>
          <a:lstStyle/>
          <a:p>
            <a:endParaRPr lang="en-US" sz="1600" dirty="0"/>
          </a:p>
        </p:txBody>
      </p:sp>
      <p:pic>
        <p:nvPicPr>
          <p:cNvPr id="8" name="Picture 7">
            <a:extLst>
              <a:ext uri="{FF2B5EF4-FFF2-40B4-BE49-F238E27FC236}">
                <a16:creationId xmlns:a16="http://schemas.microsoft.com/office/drawing/2014/main" id="{6F59BF6A-D65D-DEF1-E2EA-7978F5ED847A}"/>
              </a:ext>
            </a:extLst>
          </p:cNvPr>
          <p:cNvPicPr>
            <a:picLocks noChangeAspect="1"/>
          </p:cNvPicPr>
          <p:nvPr/>
        </p:nvPicPr>
        <p:blipFill rotWithShape="1">
          <a:blip r:embed="rId2">
            <a:extLst>
              <a:ext uri="{28A0092B-C50C-407E-A947-70E740481C1C}">
                <a14:useLocalDpi xmlns:a14="http://schemas.microsoft.com/office/drawing/2010/main" val="0"/>
              </a:ext>
            </a:extLst>
          </a:blip>
          <a:srcRect l="18913" t="19612" r="36015" b="32881"/>
          <a:stretch/>
        </p:blipFill>
        <p:spPr>
          <a:xfrm>
            <a:off x="1428993" y="1026169"/>
            <a:ext cx="4339156" cy="3258088"/>
          </a:xfrm>
          <a:prstGeom prst="rect">
            <a:avLst/>
          </a:prstGeom>
        </p:spPr>
      </p:pic>
    </p:spTree>
    <p:extLst>
      <p:ext uri="{BB962C8B-B14F-4D97-AF65-F5344CB8AC3E}">
        <p14:creationId xmlns:p14="http://schemas.microsoft.com/office/powerpoint/2010/main" val="1993322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250"/>
                                        <p:tgtEl>
                                          <p:spTgt spid="13"/>
                                        </p:tgtEl>
                                      </p:cBhvr>
                                    </p:animEffect>
                                  </p:childTnLst>
                                </p:cTn>
                              </p:par>
                              <p:par>
                                <p:cTn id="8" presetID="22" presetClass="entr" presetSubtype="4" fill="hold" grpId="0" nodeType="withEffect" nodePh="1">
                                  <p:stCondLst>
                                    <p:cond delay="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1000"/>
                                        <p:tgtEl>
                                          <p:spTgt spid="10"/>
                                        </p:tgtEl>
                                      </p:cBhvr>
                                    </p:animEffect>
                                  </p:childTnLst>
                                </p:cTn>
                              </p:par>
                            </p:childTnLst>
                          </p:cTn>
                        </p:par>
                        <p:par>
                          <p:cTn id="11" fill="hold">
                            <p:stCondLst>
                              <p:cond delay="1250"/>
                            </p:stCondLst>
                            <p:childTnLst>
                              <p:par>
                                <p:cTn id="12" presetID="16" presetClass="entr" presetSubtype="37" fill="hold" grpId="0" nodeType="afterEffect" nodePh="1">
                                  <p:stCondLst>
                                    <p:cond delay="0"/>
                                  </p:stCondLst>
                                  <p:endCondLst>
                                    <p:cond evt="begin" delay="0">
                                      <p:tn val="12"/>
                                    </p:cond>
                                  </p:endCondLst>
                                  <p:childTnLst>
                                    <p:set>
                                      <p:cBhvr>
                                        <p:cTn id="13" dur="1" fill="hold">
                                          <p:stCondLst>
                                            <p:cond delay="0"/>
                                          </p:stCondLst>
                                        </p:cTn>
                                        <p:tgtEl>
                                          <p:spTgt spid="16"/>
                                        </p:tgtEl>
                                        <p:attrNameLst>
                                          <p:attrName>style.visibility</p:attrName>
                                        </p:attrNameLst>
                                      </p:cBhvr>
                                      <p:to>
                                        <p:strVal val="visible"/>
                                      </p:to>
                                    </p:set>
                                    <p:animEffect transition="in" filter="barn(outVertical)">
                                      <p:cBhvr>
                                        <p:cTn id="1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p:nvSpPr>
        <p:spPr bwMode="auto">
          <a:xfrm>
            <a:off x="7129463" y="1916113"/>
            <a:ext cx="1606550" cy="76200"/>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7054558" y="2285881"/>
            <a:ext cx="4339156" cy="523220"/>
          </a:xfrm>
          <a:prstGeom prst="rect">
            <a:avLst/>
          </a:prstGeom>
        </p:spPr>
        <p:txBody>
          <a:bodyPr wrap="square">
            <a:spAutoFit/>
          </a:bodyPr>
          <a:lstStyle/>
          <a:p>
            <a:r>
              <a:rPr lang="en-US" sz="1400" dirty="0">
                <a:solidFill>
                  <a:schemeClr val="bg1"/>
                </a:solidFill>
                <a:latin typeface="+mj-lt"/>
              </a:rPr>
              <a:t>Here we are going to build the model for the graph and loading of the test data simultaneously.</a:t>
            </a:r>
            <a:endParaRPr lang="en-US" sz="1400" b="1" dirty="0">
              <a:solidFill>
                <a:schemeClr val="bg1"/>
              </a:solidFill>
              <a:latin typeface="+mj-lt"/>
            </a:endParaRPr>
          </a:p>
        </p:txBody>
      </p:sp>
      <p:sp>
        <p:nvSpPr>
          <p:cNvPr id="10" name="Rectangle 141"/>
          <p:cNvSpPr>
            <a:spLocks noChangeArrowheads="1"/>
          </p:cNvSpPr>
          <p:nvPr/>
        </p:nvSpPr>
        <p:spPr bwMode="auto">
          <a:xfrm>
            <a:off x="9886042" y="4603069"/>
            <a:ext cx="65" cy="215444"/>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mj-lt"/>
            </a:endParaRPr>
          </a:p>
        </p:txBody>
      </p:sp>
      <p:sp>
        <p:nvSpPr>
          <p:cNvPr id="16" name="Rectangle 15"/>
          <p:cNvSpPr/>
          <p:nvPr/>
        </p:nvSpPr>
        <p:spPr>
          <a:xfrm>
            <a:off x="9280307" y="5161519"/>
            <a:ext cx="184731" cy="338554"/>
          </a:xfrm>
          <a:prstGeom prst="rect">
            <a:avLst/>
          </a:prstGeom>
        </p:spPr>
        <p:txBody>
          <a:bodyPr wrap="none">
            <a:spAutoFit/>
          </a:bodyPr>
          <a:lstStyle/>
          <a:p>
            <a:endParaRPr lang="en-US" sz="1600" dirty="0"/>
          </a:p>
        </p:txBody>
      </p:sp>
      <p:pic>
        <p:nvPicPr>
          <p:cNvPr id="4" name="Picture 3">
            <a:extLst>
              <a:ext uri="{FF2B5EF4-FFF2-40B4-BE49-F238E27FC236}">
                <a16:creationId xmlns:a16="http://schemas.microsoft.com/office/drawing/2014/main" id="{912E8E7B-43F2-D303-9D3B-46A1EE2DDAE3}"/>
              </a:ext>
            </a:extLst>
          </p:cNvPr>
          <p:cNvPicPr>
            <a:picLocks noChangeAspect="1"/>
          </p:cNvPicPr>
          <p:nvPr/>
        </p:nvPicPr>
        <p:blipFill rotWithShape="1">
          <a:blip r:embed="rId2">
            <a:extLst>
              <a:ext uri="{28A0092B-C50C-407E-A947-70E740481C1C}">
                <a14:useLocalDpi xmlns:a14="http://schemas.microsoft.com/office/drawing/2010/main" val="0"/>
              </a:ext>
            </a:extLst>
          </a:blip>
          <a:srcRect l="20258" t="14708" r="28347" b="7079"/>
          <a:stretch/>
        </p:blipFill>
        <p:spPr>
          <a:xfrm>
            <a:off x="540413" y="747074"/>
            <a:ext cx="6266125" cy="5363852"/>
          </a:xfrm>
          <a:prstGeom prst="rect">
            <a:avLst/>
          </a:prstGeom>
        </p:spPr>
      </p:pic>
    </p:spTree>
    <p:extLst>
      <p:ext uri="{BB962C8B-B14F-4D97-AF65-F5344CB8AC3E}">
        <p14:creationId xmlns:p14="http://schemas.microsoft.com/office/powerpoint/2010/main" val="2896285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childTnLst>
                          </p:cTn>
                        </p:par>
                        <p:par>
                          <p:cTn id="8" fill="hold">
                            <p:stCondLst>
                              <p:cond delay="1000"/>
                            </p:stCondLst>
                            <p:childTnLst>
                              <p:par>
                                <p:cTn id="9" presetID="16" presetClass="entr" presetSubtype="37" fill="hold" grpId="0" nodeType="afterEffect" nodePh="1">
                                  <p:stCondLst>
                                    <p:cond delay="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p:nvSpPr>
        <p:spPr bwMode="auto">
          <a:xfrm>
            <a:off x="7129463" y="1916113"/>
            <a:ext cx="1606550" cy="76200"/>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7054558" y="2285881"/>
            <a:ext cx="4339156" cy="523220"/>
          </a:xfrm>
          <a:prstGeom prst="rect">
            <a:avLst/>
          </a:prstGeom>
        </p:spPr>
        <p:txBody>
          <a:bodyPr wrap="square">
            <a:spAutoFit/>
          </a:bodyPr>
          <a:lstStyle/>
          <a:p>
            <a:r>
              <a:rPr lang="en-US" sz="1400" dirty="0">
                <a:solidFill>
                  <a:schemeClr val="bg1"/>
                </a:solidFill>
                <a:latin typeface="+mj-lt"/>
              </a:rPr>
              <a:t>Here we are going to do the prediction on the test data that we have taken from the web.</a:t>
            </a:r>
            <a:endParaRPr lang="en-US" sz="1400" b="1" dirty="0">
              <a:solidFill>
                <a:schemeClr val="bg1"/>
              </a:solidFill>
              <a:latin typeface="+mj-lt"/>
            </a:endParaRPr>
          </a:p>
        </p:txBody>
      </p:sp>
      <p:sp>
        <p:nvSpPr>
          <p:cNvPr id="10" name="Rectangle 141"/>
          <p:cNvSpPr>
            <a:spLocks noChangeArrowheads="1"/>
          </p:cNvSpPr>
          <p:nvPr/>
        </p:nvSpPr>
        <p:spPr bwMode="auto">
          <a:xfrm>
            <a:off x="9886042" y="4603069"/>
            <a:ext cx="65" cy="215444"/>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mj-lt"/>
            </a:endParaRPr>
          </a:p>
        </p:txBody>
      </p:sp>
      <p:sp>
        <p:nvSpPr>
          <p:cNvPr id="16" name="Rectangle 15"/>
          <p:cNvSpPr/>
          <p:nvPr/>
        </p:nvSpPr>
        <p:spPr>
          <a:xfrm>
            <a:off x="9280307" y="5161519"/>
            <a:ext cx="184731" cy="338554"/>
          </a:xfrm>
          <a:prstGeom prst="rect">
            <a:avLst/>
          </a:prstGeom>
        </p:spPr>
        <p:txBody>
          <a:bodyPr wrap="none">
            <a:spAutoFit/>
          </a:bodyPr>
          <a:lstStyle/>
          <a:p>
            <a:endParaRPr lang="en-US" sz="1600" dirty="0"/>
          </a:p>
        </p:txBody>
      </p:sp>
      <p:pic>
        <p:nvPicPr>
          <p:cNvPr id="9" name="Picture 8">
            <a:extLst>
              <a:ext uri="{FF2B5EF4-FFF2-40B4-BE49-F238E27FC236}">
                <a16:creationId xmlns:a16="http://schemas.microsoft.com/office/drawing/2014/main" id="{061A479D-7B8E-4DB2-8C0D-623152D3ED2E}"/>
              </a:ext>
            </a:extLst>
          </p:cNvPr>
          <p:cNvPicPr>
            <a:picLocks noChangeAspect="1"/>
          </p:cNvPicPr>
          <p:nvPr/>
        </p:nvPicPr>
        <p:blipFill>
          <a:blip r:embed="rId2"/>
          <a:stretch>
            <a:fillRect/>
          </a:stretch>
        </p:blipFill>
        <p:spPr>
          <a:xfrm>
            <a:off x="649459" y="1183244"/>
            <a:ext cx="5755640" cy="3978275"/>
          </a:xfrm>
          <a:prstGeom prst="rect">
            <a:avLst/>
          </a:prstGeom>
        </p:spPr>
      </p:pic>
    </p:spTree>
    <p:extLst>
      <p:ext uri="{BB962C8B-B14F-4D97-AF65-F5344CB8AC3E}">
        <p14:creationId xmlns:p14="http://schemas.microsoft.com/office/powerpoint/2010/main" val="2517356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childTnLst>
                          </p:cTn>
                        </p:par>
                        <p:par>
                          <p:cTn id="8" fill="hold">
                            <p:stCondLst>
                              <p:cond delay="1000"/>
                            </p:stCondLst>
                            <p:childTnLst>
                              <p:par>
                                <p:cTn id="9" presetID="16" presetClass="entr" presetSubtype="37" fill="hold" grpId="0" nodeType="afterEffect" nodePh="1">
                                  <p:stCondLst>
                                    <p:cond delay="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p:nvSpPr>
        <p:spPr bwMode="auto">
          <a:xfrm>
            <a:off x="7129463" y="1916113"/>
            <a:ext cx="1606550" cy="76200"/>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7054558" y="2285881"/>
            <a:ext cx="4339156" cy="738664"/>
          </a:xfrm>
          <a:prstGeom prst="rect">
            <a:avLst/>
          </a:prstGeom>
        </p:spPr>
        <p:txBody>
          <a:bodyPr wrap="square">
            <a:spAutoFit/>
          </a:bodyPr>
          <a:lstStyle/>
          <a:p>
            <a:r>
              <a:rPr lang="en-US" sz="1400" dirty="0">
                <a:solidFill>
                  <a:schemeClr val="bg1"/>
                </a:solidFill>
                <a:latin typeface="+mj-lt"/>
              </a:rPr>
              <a:t>Here we are going to plot the test data prediction graph that includes ORIGINAL as well as PREDICTED prices of the stock. </a:t>
            </a:r>
            <a:endParaRPr lang="en-US" sz="1400" b="1" dirty="0">
              <a:solidFill>
                <a:schemeClr val="bg1"/>
              </a:solidFill>
              <a:latin typeface="+mj-lt"/>
            </a:endParaRPr>
          </a:p>
        </p:txBody>
      </p:sp>
      <p:sp>
        <p:nvSpPr>
          <p:cNvPr id="10" name="Rectangle 141"/>
          <p:cNvSpPr>
            <a:spLocks noChangeArrowheads="1"/>
          </p:cNvSpPr>
          <p:nvPr/>
        </p:nvSpPr>
        <p:spPr bwMode="auto">
          <a:xfrm>
            <a:off x="9886042" y="4603069"/>
            <a:ext cx="65" cy="215444"/>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mj-lt"/>
            </a:endParaRPr>
          </a:p>
        </p:txBody>
      </p:sp>
      <p:sp>
        <p:nvSpPr>
          <p:cNvPr id="16" name="Rectangle 15"/>
          <p:cNvSpPr/>
          <p:nvPr/>
        </p:nvSpPr>
        <p:spPr>
          <a:xfrm>
            <a:off x="9280307" y="5161519"/>
            <a:ext cx="184731" cy="338554"/>
          </a:xfrm>
          <a:prstGeom prst="rect">
            <a:avLst/>
          </a:prstGeom>
        </p:spPr>
        <p:txBody>
          <a:bodyPr wrap="none">
            <a:spAutoFit/>
          </a:bodyPr>
          <a:lstStyle/>
          <a:p>
            <a:endParaRPr lang="en-US" sz="1600" dirty="0"/>
          </a:p>
        </p:txBody>
      </p:sp>
      <p:pic>
        <p:nvPicPr>
          <p:cNvPr id="4" name="Picture 3">
            <a:extLst>
              <a:ext uri="{FF2B5EF4-FFF2-40B4-BE49-F238E27FC236}">
                <a16:creationId xmlns:a16="http://schemas.microsoft.com/office/drawing/2014/main" id="{4BD88225-F5E2-A230-E705-6D5D59203A42}"/>
              </a:ext>
            </a:extLst>
          </p:cNvPr>
          <p:cNvPicPr>
            <a:picLocks noChangeAspect="1"/>
          </p:cNvPicPr>
          <p:nvPr/>
        </p:nvPicPr>
        <p:blipFill rotWithShape="1">
          <a:blip r:embed="rId2">
            <a:extLst>
              <a:ext uri="{28A0092B-C50C-407E-A947-70E740481C1C}">
                <a14:useLocalDpi xmlns:a14="http://schemas.microsoft.com/office/drawing/2010/main" val="0"/>
              </a:ext>
            </a:extLst>
          </a:blip>
          <a:srcRect l="19861" t="27941" r="34736" b="47794"/>
          <a:stretch/>
        </p:blipFill>
        <p:spPr>
          <a:xfrm>
            <a:off x="216918" y="1755247"/>
            <a:ext cx="6734216" cy="2078209"/>
          </a:xfrm>
          <a:prstGeom prst="rect">
            <a:avLst/>
          </a:prstGeom>
        </p:spPr>
      </p:pic>
    </p:spTree>
    <p:extLst>
      <p:ext uri="{BB962C8B-B14F-4D97-AF65-F5344CB8AC3E}">
        <p14:creationId xmlns:p14="http://schemas.microsoft.com/office/powerpoint/2010/main" val="91599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childTnLst>
                          </p:cTn>
                        </p:par>
                        <p:par>
                          <p:cTn id="8" fill="hold">
                            <p:stCondLst>
                              <p:cond delay="1000"/>
                            </p:stCondLst>
                            <p:childTnLst>
                              <p:par>
                                <p:cTn id="9" presetID="16" presetClass="entr" presetSubtype="37" fill="hold" grpId="0" nodeType="afterEffect" nodePh="1">
                                  <p:stCondLst>
                                    <p:cond delay="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7FD3DEF-A84F-C997-77B3-8A4C3FA831E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653" r="4653"/>
          <a:stretch>
            <a:fillRect/>
          </a:stretch>
        </p:blipFill>
        <p:spPr/>
      </p:pic>
    </p:spTree>
    <p:extLst>
      <p:ext uri="{BB962C8B-B14F-4D97-AF65-F5344CB8AC3E}">
        <p14:creationId xmlns:p14="http://schemas.microsoft.com/office/powerpoint/2010/main" val="64363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637" y="688975"/>
            <a:ext cx="3703638" cy="5056188"/>
          </a:xfrm>
          <a:prstGeom prst="rect">
            <a:avLst/>
          </a:prstGeom>
          <a:solidFill>
            <a:srgbClr val="ED91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480560" y="900906"/>
            <a:ext cx="99060" cy="5056188"/>
          </a:xfrm>
          <a:prstGeom prst="rect">
            <a:avLst/>
          </a:prstGeom>
          <a:noFill/>
          <a:ln w="38100">
            <a:solidFill>
              <a:srgbClr val="ED9131">
                <a:alpha val="7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17030" y="688974"/>
            <a:ext cx="3002594" cy="861774"/>
          </a:xfrm>
          <a:prstGeom prst="rect">
            <a:avLst/>
          </a:prstGeom>
        </p:spPr>
        <p:txBody>
          <a:bodyPr wrap="square">
            <a:spAutoFit/>
          </a:bodyPr>
          <a:lstStyle/>
          <a:p>
            <a:pPr>
              <a:lnSpc>
                <a:spcPts val="3000"/>
              </a:lnSpc>
            </a:pPr>
            <a:r>
              <a:rPr lang="en-US" sz="2800" b="1" dirty="0">
                <a:latin typeface="+mj-lt"/>
              </a:rPr>
              <a:t>ACCURACY OF PREDICTION</a:t>
            </a:r>
          </a:p>
        </p:txBody>
      </p:sp>
      <p:pic>
        <p:nvPicPr>
          <p:cNvPr id="8" name="Picture 7">
            <a:extLst>
              <a:ext uri="{FF2B5EF4-FFF2-40B4-BE49-F238E27FC236}">
                <a16:creationId xmlns:a16="http://schemas.microsoft.com/office/drawing/2014/main" id="{689FFCA9-3F56-4A0E-9DE3-7463BC1C03D2}"/>
              </a:ext>
            </a:extLst>
          </p:cNvPr>
          <p:cNvPicPr>
            <a:picLocks noChangeAspect="1"/>
          </p:cNvPicPr>
          <p:nvPr/>
        </p:nvPicPr>
        <p:blipFill>
          <a:blip r:embed="rId3"/>
          <a:stretch>
            <a:fillRect/>
          </a:stretch>
        </p:blipFill>
        <p:spPr>
          <a:xfrm>
            <a:off x="655637" y="688974"/>
            <a:ext cx="3703638" cy="5056187"/>
          </a:xfrm>
          <a:prstGeom prst="rect">
            <a:avLst/>
          </a:prstGeom>
        </p:spPr>
      </p:pic>
      <p:pic>
        <p:nvPicPr>
          <p:cNvPr id="12" name="Picture 11">
            <a:extLst>
              <a:ext uri="{FF2B5EF4-FFF2-40B4-BE49-F238E27FC236}">
                <a16:creationId xmlns:a16="http://schemas.microsoft.com/office/drawing/2014/main" id="{BB3230E0-8AB8-4ECF-AE4B-7D9D9FAC40B3}"/>
              </a:ext>
            </a:extLst>
          </p:cNvPr>
          <p:cNvPicPr>
            <a:picLocks noChangeAspect="1"/>
          </p:cNvPicPr>
          <p:nvPr/>
        </p:nvPicPr>
        <p:blipFill>
          <a:blip r:embed="rId4"/>
          <a:stretch>
            <a:fillRect/>
          </a:stretch>
        </p:blipFill>
        <p:spPr>
          <a:xfrm>
            <a:off x="7375896" y="1519030"/>
            <a:ext cx="4672664" cy="4563112"/>
          </a:xfrm>
          <a:prstGeom prst="rect">
            <a:avLst/>
          </a:prstGeom>
        </p:spPr>
      </p:pic>
      <p:pic>
        <p:nvPicPr>
          <p:cNvPr id="16" name="Picture 15">
            <a:extLst>
              <a:ext uri="{FF2B5EF4-FFF2-40B4-BE49-F238E27FC236}">
                <a16:creationId xmlns:a16="http://schemas.microsoft.com/office/drawing/2014/main" id="{E8B2B7FD-0FA7-454A-B372-B9384820B728}"/>
              </a:ext>
            </a:extLst>
          </p:cNvPr>
          <p:cNvPicPr>
            <a:picLocks noChangeAspect="1"/>
          </p:cNvPicPr>
          <p:nvPr/>
        </p:nvPicPr>
        <p:blipFill>
          <a:blip r:embed="rId5"/>
          <a:stretch>
            <a:fillRect/>
          </a:stretch>
        </p:blipFill>
        <p:spPr>
          <a:xfrm>
            <a:off x="4700905" y="3429000"/>
            <a:ext cx="2726267" cy="857370"/>
          </a:xfrm>
          <a:prstGeom prst="rect">
            <a:avLst/>
          </a:prstGeom>
        </p:spPr>
      </p:pic>
    </p:spTree>
    <p:extLst>
      <p:ext uri="{BB962C8B-B14F-4D97-AF65-F5344CB8AC3E}">
        <p14:creationId xmlns:p14="http://schemas.microsoft.com/office/powerpoint/2010/main" val="2729841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0"/>
          <p:cNvSpPr>
            <a:spLocks noChangeArrowheads="1"/>
          </p:cNvSpPr>
          <p:nvPr/>
        </p:nvSpPr>
        <p:spPr bwMode="auto">
          <a:xfrm>
            <a:off x="-12039" y="-9427"/>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6" name="Picture Placeholder 5" descr="Chart, histogram&#10;&#10;Description automatically generated">
            <a:extLst>
              <a:ext uri="{FF2B5EF4-FFF2-40B4-BE49-F238E27FC236}">
                <a16:creationId xmlns:a16="http://schemas.microsoft.com/office/drawing/2014/main" id="{7A448E31-CF48-412F-8CA5-4B88432AC6F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7351" r="7351"/>
          <a:stretch>
            <a:fillRect/>
          </a:stretch>
        </p:blipFill>
        <p:spPr>
          <a:xfrm>
            <a:off x="153987" y="1535292"/>
            <a:ext cx="3644900" cy="2244725"/>
          </a:xfrm>
        </p:spPr>
      </p:pic>
      <p:pic>
        <p:nvPicPr>
          <p:cNvPr id="13" name="Picture Placeholder 12" descr="Chart, line chart, histogram&#10;&#10;Description automatically generated">
            <a:extLst>
              <a:ext uri="{FF2B5EF4-FFF2-40B4-BE49-F238E27FC236}">
                <a16:creationId xmlns:a16="http://schemas.microsoft.com/office/drawing/2014/main" id="{FDCF9BC0-A6CC-44F5-B586-66B0DE29D29F}"/>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9716" r="9716"/>
          <a:stretch>
            <a:fillRect/>
          </a:stretch>
        </p:blipFill>
        <p:spPr>
          <a:xfrm>
            <a:off x="3984625" y="1499664"/>
            <a:ext cx="3770313" cy="2278063"/>
          </a:xfrm>
        </p:spPr>
      </p:pic>
      <p:pic>
        <p:nvPicPr>
          <p:cNvPr id="15" name="Picture Placeholder 14" descr="Chart, line chart, histogram&#10;&#10;Description automatically generated">
            <a:extLst>
              <a:ext uri="{FF2B5EF4-FFF2-40B4-BE49-F238E27FC236}">
                <a16:creationId xmlns:a16="http://schemas.microsoft.com/office/drawing/2014/main" id="{94DD06B1-6115-4AC2-8AD7-B84F8A25DF1C}"/>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3970" r="3970"/>
          <a:stretch>
            <a:fillRect/>
          </a:stretch>
        </p:blipFill>
        <p:spPr>
          <a:xfrm>
            <a:off x="7940676" y="1485868"/>
            <a:ext cx="4129088" cy="2278063"/>
          </a:xfrm>
        </p:spPr>
      </p:pic>
      <p:sp>
        <p:nvSpPr>
          <p:cNvPr id="16" name="TextBox 15">
            <a:extLst>
              <a:ext uri="{FF2B5EF4-FFF2-40B4-BE49-F238E27FC236}">
                <a16:creationId xmlns:a16="http://schemas.microsoft.com/office/drawing/2014/main" id="{AB2E3D26-9680-4298-993D-DC3D8AC36096}"/>
              </a:ext>
            </a:extLst>
          </p:cNvPr>
          <p:cNvSpPr txBox="1"/>
          <p:nvPr/>
        </p:nvSpPr>
        <p:spPr>
          <a:xfrm>
            <a:off x="399130" y="4333905"/>
            <a:ext cx="3012314" cy="461665"/>
          </a:xfrm>
          <a:prstGeom prst="rect">
            <a:avLst/>
          </a:prstGeom>
          <a:noFill/>
        </p:spPr>
        <p:txBody>
          <a:bodyPr wrap="square" rtlCol="0">
            <a:spAutoFit/>
          </a:bodyPr>
          <a:lstStyle/>
          <a:p>
            <a:pPr algn="ctr"/>
            <a:r>
              <a:rPr lang="en-US" sz="2400" dirty="0">
                <a:solidFill>
                  <a:schemeClr val="accent2"/>
                </a:solidFill>
              </a:rPr>
              <a:t>TESLA STOCK GRAPH</a:t>
            </a:r>
            <a:endParaRPr lang="en-US" dirty="0">
              <a:solidFill>
                <a:schemeClr val="accent2"/>
              </a:solidFill>
            </a:endParaRPr>
          </a:p>
        </p:txBody>
      </p:sp>
      <p:sp>
        <p:nvSpPr>
          <p:cNvPr id="17" name="TextBox 16">
            <a:extLst>
              <a:ext uri="{FF2B5EF4-FFF2-40B4-BE49-F238E27FC236}">
                <a16:creationId xmlns:a16="http://schemas.microsoft.com/office/drawing/2014/main" id="{6609B128-7B46-4820-9C92-D1E89649EEE9}"/>
              </a:ext>
            </a:extLst>
          </p:cNvPr>
          <p:cNvSpPr txBox="1"/>
          <p:nvPr/>
        </p:nvSpPr>
        <p:spPr>
          <a:xfrm>
            <a:off x="4512297" y="4333905"/>
            <a:ext cx="3167406" cy="461665"/>
          </a:xfrm>
          <a:prstGeom prst="rect">
            <a:avLst/>
          </a:prstGeom>
          <a:noFill/>
        </p:spPr>
        <p:txBody>
          <a:bodyPr wrap="square" rtlCol="0">
            <a:spAutoFit/>
          </a:bodyPr>
          <a:lstStyle/>
          <a:p>
            <a:pPr algn="ctr"/>
            <a:r>
              <a:rPr lang="en-US" sz="2400" dirty="0">
                <a:solidFill>
                  <a:schemeClr val="accent2"/>
                </a:solidFill>
              </a:rPr>
              <a:t>APPLE STOCK GRAPH</a:t>
            </a:r>
          </a:p>
        </p:txBody>
      </p:sp>
      <p:sp>
        <p:nvSpPr>
          <p:cNvPr id="18" name="TextBox 17">
            <a:extLst>
              <a:ext uri="{FF2B5EF4-FFF2-40B4-BE49-F238E27FC236}">
                <a16:creationId xmlns:a16="http://schemas.microsoft.com/office/drawing/2014/main" id="{9458DD09-C0F3-4A09-9D60-A461857FC871}"/>
              </a:ext>
            </a:extLst>
          </p:cNvPr>
          <p:cNvSpPr txBox="1"/>
          <p:nvPr/>
        </p:nvSpPr>
        <p:spPr>
          <a:xfrm>
            <a:off x="8421517" y="4387792"/>
            <a:ext cx="3167406" cy="461665"/>
          </a:xfrm>
          <a:prstGeom prst="rect">
            <a:avLst/>
          </a:prstGeom>
          <a:noFill/>
        </p:spPr>
        <p:txBody>
          <a:bodyPr wrap="square" rtlCol="0">
            <a:spAutoFit/>
          </a:bodyPr>
          <a:lstStyle/>
          <a:p>
            <a:pPr algn="ctr"/>
            <a:r>
              <a:rPr lang="en-US" sz="2400" dirty="0">
                <a:solidFill>
                  <a:schemeClr val="accent2"/>
                </a:solidFill>
              </a:rPr>
              <a:t>AMAZON STOCK GRAPH</a:t>
            </a:r>
          </a:p>
        </p:txBody>
      </p:sp>
    </p:spTree>
    <p:extLst>
      <p:ext uri="{BB962C8B-B14F-4D97-AF65-F5344CB8AC3E}">
        <p14:creationId xmlns:p14="http://schemas.microsoft.com/office/powerpoint/2010/main" val="3127495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95"/>
          <p:cNvSpPr>
            <a:spLocks noChangeArrowheads="1"/>
          </p:cNvSpPr>
          <p:nvPr/>
        </p:nvSpPr>
        <p:spPr bwMode="auto">
          <a:xfrm>
            <a:off x="1162050" y="-47625"/>
            <a:ext cx="74613" cy="259238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96"/>
          <p:cNvSpPr>
            <a:spLocks noChangeArrowheads="1"/>
          </p:cNvSpPr>
          <p:nvPr/>
        </p:nvSpPr>
        <p:spPr bwMode="auto">
          <a:xfrm>
            <a:off x="1162050" y="5894388"/>
            <a:ext cx="74613" cy="101123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6998CCE9-183B-331B-64B0-A5F27479589A}"/>
              </a:ext>
            </a:extLst>
          </p:cNvPr>
          <p:cNvSpPr txBox="1"/>
          <p:nvPr/>
        </p:nvSpPr>
        <p:spPr>
          <a:xfrm>
            <a:off x="4157221" y="292230"/>
            <a:ext cx="8898903" cy="830997"/>
          </a:xfrm>
          <a:prstGeom prst="rect">
            <a:avLst/>
          </a:prstGeom>
          <a:noFill/>
        </p:spPr>
        <p:txBody>
          <a:bodyPr wrap="square" rtlCol="0">
            <a:spAutoFit/>
          </a:bodyPr>
          <a:lstStyle/>
          <a:p>
            <a:r>
              <a:rPr lang="en-IN" sz="4800" dirty="0">
                <a:solidFill>
                  <a:schemeClr val="bg2"/>
                </a:solidFill>
              </a:rPr>
              <a:t>FUTURE SCOPE</a:t>
            </a:r>
          </a:p>
        </p:txBody>
      </p:sp>
      <p:sp>
        <p:nvSpPr>
          <p:cNvPr id="6" name="TextBox 5">
            <a:extLst>
              <a:ext uri="{FF2B5EF4-FFF2-40B4-BE49-F238E27FC236}">
                <a16:creationId xmlns:a16="http://schemas.microsoft.com/office/drawing/2014/main" id="{7417B721-D41E-9DE5-1AEC-6B24B9F9D997}"/>
              </a:ext>
            </a:extLst>
          </p:cNvPr>
          <p:cNvSpPr txBox="1"/>
          <p:nvPr/>
        </p:nvSpPr>
        <p:spPr>
          <a:xfrm>
            <a:off x="1753385" y="1839123"/>
            <a:ext cx="9577633"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2"/>
                </a:solidFill>
              </a:rPr>
              <a:t>Future scope of this project will involve adding more parameters and factors like the financial ratios, multiple instances, etc. </a:t>
            </a:r>
          </a:p>
          <a:p>
            <a:pPr marL="285750" indent="-285750">
              <a:buFont typeface="Wingdings" panose="05000000000000000000" pitchFamily="2" charset="2"/>
              <a:buChar char="Ø"/>
            </a:pPr>
            <a:endParaRPr lang="en-US" dirty="0">
              <a:solidFill>
                <a:schemeClr val="bg2"/>
              </a:solidFill>
            </a:endParaRPr>
          </a:p>
          <a:p>
            <a:pPr marL="285750" indent="-285750">
              <a:buFont typeface="Wingdings" panose="05000000000000000000" pitchFamily="2" charset="2"/>
              <a:buChar char="Ø"/>
            </a:pPr>
            <a:r>
              <a:rPr lang="en-US" dirty="0">
                <a:solidFill>
                  <a:schemeClr val="bg2"/>
                </a:solidFill>
              </a:rPr>
              <a:t>The more the parameters are taken into account more will be the accuracy.</a:t>
            </a:r>
          </a:p>
          <a:p>
            <a:endParaRPr lang="en-US" dirty="0">
              <a:solidFill>
                <a:schemeClr val="bg2"/>
              </a:solidFill>
            </a:endParaRPr>
          </a:p>
          <a:p>
            <a:pPr marL="285750" indent="-285750">
              <a:buFont typeface="Wingdings" panose="05000000000000000000" pitchFamily="2" charset="2"/>
              <a:buChar char="Ø"/>
            </a:pPr>
            <a:r>
              <a:rPr lang="en-US" dirty="0">
                <a:solidFill>
                  <a:schemeClr val="bg2"/>
                </a:solidFill>
              </a:rPr>
              <a:t> The algorithms can also be applied for analyzing the contents of public comments and thus determine patterns/relationships between the customer and the corporate employee.</a:t>
            </a:r>
          </a:p>
          <a:p>
            <a:endParaRPr lang="en-US" dirty="0">
              <a:solidFill>
                <a:schemeClr val="bg2"/>
              </a:solidFill>
            </a:endParaRPr>
          </a:p>
          <a:p>
            <a:pPr marL="285750" indent="-285750">
              <a:buFont typeface="Wingdings" panose="05000000000000000000" pitchFamily="2" charset="2"/>
              <a:buChar char="Ø"/>
            </a:pPr>
            <a:r>
              <a:rPr lang="en-US" dirty="0">
                <a:solidFill>
                  <a:schemeClr val="bg2"/>
                </a:solidFill>
              </a:rPr>
              <a:t> The use of traditional algorithms and data mining techniques can also help predict the corporation performance structure as a whole. </a:t>
            </a:r>
          </a:p>
          <a:p>
            <a:pPr marL="285750" indent="-285750">
              <a:buFont typeface="Wingdings" panose="05000000000000000000" pitchFamily="2" charset="2"/>
              <a:buChar char="Ø"/>
            </a:pPr>
            <a:endParaRPr lang="en-US" dirty="0">
              <a:solidFill>
                <a:schemeClr val="bg2"/>
              </a:solidFill>
            </a:endParaRPr>
          </a:p>
          <a:p>
            <a:pPr marL="285750" indent="-285750">
              <a:buFont typeface="Wingdings" panose="05000000000000000000" pitchFamily="2" charset="2"/>
              <a:buChar char="Ø"/>
            </a:pPr>
            <a:r>
              <a:rPr lang="en-US" dirty="0">
                <a:solidFill>
                  <a:schemeClr val="bg2"/>
                </a:solidFill>
              </a:rPr>
              <a:t>In the future, we plan to integrate neural network with some other techniques</a:t>
            </a:r>
            <a:endParaRPr lang="en-IN" dirty="0">
              <a:solidFill>
                <a:schemeClr val="bg2"/>
              </a:solidFill>
            </a:endParaRPr>
          </a:p>
        </p:txBody>
      </p:sp>
    </p:spTree>
    <p:extLst>
      <p:ext uri="{BB962C8B-B14F-4D97-AF65-F5344CB8AC3E}">
        <p14:creationId xmlns:p14="http://schemas.microsoft.com/office/powerpoint/2010/main" val="2314899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47626"/>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95"/>
          <p:cNvSpPr>
            <a:spLocks noChangeArrowheads="1"/>
          </p:cNvSpPr>
          <p:nvPr/>
        </p:nvSpPr>
        <p:spPr bwMode="auto">
          <a:xfrm>
            <a:off x="1162050" y="-47625"/>
            <a:ext cx="74613" cy="259238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96"/>
          <p:cNvSpPr>
            <a:spLocks noChangeArrowheads="1"/>
          </p:cNvSpPr>
          <p:nvPr/>
        </p:nvSpPr>
        <p:spPr bwMode="auto">
          <a:xfrm>
            <a:off x="1162050" y="5894388"/>
            <a:ext cx="74613" cy="101123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6998CCE9-183B-331B-64B0-A5F27479589A}"/>
              </a:ext>
            </a:extLst>
          </p:cNvPr>
          <p:cNvSpPr txBox="1"/>
          <p:nvPr/>
        </p:nvSpPr>
        <p:spPr>
          <a:xfrm>
            <a:off x="4157221" y="292230"/>
            <a:ext cx="8898903" cy="830997"/>
          </a:xfrm>
          <a:prstGeom prst="rect">
            <a:avLst/>
          </a:prstGeom>
          <a:noFill/>
        </p:spPr>
        <p:txBody>
          <a:bodyPr wrap="square" rtlCol="0">
            <a:spAutoFit/>
          </a:bodyPr>
          <a:lstStyle/>
          <a:p>
            <a:r>
              <a:rPr lang="en-IN" sz="4800" dirty="0">
                <a:solidFill>
                  <a:schemeClr val="bg2"/>
                </a:solidFill>
              </a:rPr>
              <a:t>CONCLUSION</a:t>
            </a:r>
          </a:p>
        </p:txBody>
      </p:sp>
      <p:sp>
        <p:nvSpPr>
          <p:cNvPr id="6" name="TextBox 5">
            <a:extLst>
              <a:ext uri="{FF2B5EF4-FFF2-40B4-BE49-F238E27FC236}">
                <a16:creationId xmlns:a16="http://schemas.microsoft.com/office/drawing/2014/main" id="{6CE3BACD-CBF5-2A1E-B51B-54F091D5576B}"/>
              </a:ext>
            </a:extLst>
          </p:cNvPr>
          <p:cNvSpPr txBox="1"/>
          <p:nvPr/>
        </p:nvSpPr>
        <p:spPr>
          <a:xfrm>
            <a:off x="1809946" y="1989056"/>
            <a:ext cx="9511646" cy="3693319"/>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chemeClr val="bg2"/>
                </a:solidFill>
                <a:effectLst/>
                <a:latin typeface="Lato" panose="020F0502020204030203" pitchFamily="34" charset="0"/>
              </a:rPr>
              <a:t>We have successfully implemented machine learning algorithms on the dataset for predicting the stock market price. </a:t>
            </a:r>
          </a:p>
          <a:p>
            <a:pPr marL="285750" indent="-285750">
              <a:buFont typeface="Wingdings" panose="05000000000000000000" pitchFamily="2" charset="2"/>
              <a:buChar char="Ø"/>
            </a:pPr>
            <a:endParaRPr lang="en-US" b="0" i="0" dirty="0">
              <a:solidFill>
                <a:schemeClr val="bg2"/>
              </a:solidFill>
              <a:effectLst/>
              <a:latin typeface="Lato" panose="020F0502020204030203" pitchFamily="34" charset="0"/>
            </a:endParaRPr>
          </a:p>
          <a:p>
            <a:pPr marL="285750" indent="-285750">
              <a:buFont typeface="Wingdings" panose="05000000000000000000" pitchFamily="2" charset="2"/>
              <a:buChar char="Ø"/>
            </a:pPr>
            <a:r>
              <a:rPr lang="en-US" b="0" i="0" dirty="0">
                <a:solidFill>
                  <a:schemeClr val="bg2"/>
                </a:solidFill>
                <a:effectLst/>
                <a:latin typeface="Lato" panose="020F0502020204030203" pitchFamily="34" charset="0"/>
              </a:rPr>
              <a:t>We applied data pre processing and feature selection on the dataset. We applied  algorithm:, LSTM on the dataset. </a:t>
            </a:r>
          </a:p>
          <a:p>
            <a:pPr marL="285750" indent="-285750">
              <a:buFont typeface="Wingdings" panose="05000000000000000000" pitchFamily="2" charset="2"/>
              <a:buChar char="Ø"/>
            </a:pPr>
            <a:endParaRPr lang="en-US" b="0" i="0" dirty="0">
              <a:solidFill>
                <a:schemeClr val="bg2"/>
              </a:solidFill>
              <a:effectLst/>
              <a:latin typeface="Lato" panose="020F0502020204030203" pitchFamily="34" charset="0"/>
            </a:endParaRPr>
          </a:p>
          <a:p>
            <a:pPr marL="285750" indent="-285750">
              <a:buFont typeface="Wingdings" panose="05000000000000000000" pitchFamily="2" charset="2"/>
              <a:buChar char="Ø"/>
            </a:pPr>
            <a:r>
              <a:rPr lang="en-US" b="0" i="0" dirty="0">
                <a:solidFill>
                  <a:schemeClr val="bg2"/>
                </a:solidFill>
                <a:effectLst/>
                <a:latin typeface="Lato" panose="020F0502020204030203" pitchFamily="34" charset="0"/>
              </a:rPr>
              <a:t>We </a:t>
            </a:r>
            <a:r>
              <a:rPr lang="en-US" b="0" i="0" dirty="0" err="1">
                <a:solidFill>
                  <a:schemeClr val="bg2"/>
                </a:solidFill>
                <a:effectLst/>
                <a:latin typeface="Lato" panose="020F0502020204030203" pitchFamily="34" charset="0"/>
              </a:rPr>
              <a:t>analysed</a:t>
            </a:r>
            <a:r>
              <a:rPr lang="en-US" b="0" i="0" dirty="0">
                <a:solidFill>
                  <a:schemeClr val="bg2"/>
                </a:solidFill>
                <a:effectLst/>
                <a:latin typeface="Lato" panose="020F0502020204030203" pitchFamily="34" charset="0"/>
              </a:rPr>
              <a:t> the difference of the algorithms by calculating the performance metrics (accuracy, Recall, precision, f-score). </a:t>
            </a:r>
          </a:p>
          <a:p>
            <a:pPr marL="285750" indent="-285750">
              <a:buFont typeface="Wingdings" panose="05000000000000000000" pitchFamily="2" charset="2"/>
              <a:buChar char="Ø"/>
            </a:pPr>
            <a:endParaRPr lang="en-US" b="0" i="0" dirty="0">
              <a:solidFill>
                <a:schemeClr val="bg2"/>
              </a:solidFill>
              <a:effectLst/>
              <a:latin typeface="Lato" panose="020F0502020204030203" pitchFamily="34" charset="0"/>
            </a:endParaRPr>
          </a:p>
          <a:p>
            <a:pPr marL="285750" indent="-285750">
              <a:buFont typeface="Wingdings" panose="05000000000000000000" pitchFamily="2" charset="2"/>
              <a:buChar char="Ø"/>
            </a:pPr>
            <a:r>
              <a:rPr lang="en-US" b="0" i="0" dirty="0">
                <a:solidFill>
                  <a:schemeClr val="bg2"/>
                </a:solidFill>
                <a:effectLst/>
                <a:latin typeface="Lato" panose="020F0502020204030203" pitchFamily="34" charset="0"/>
              </a:rPr>
              <a:t>We also found the advantages and disadvantages of the algorithms. </a:t>
            </a:r>
          </a:p>
          <a:p>
            <a:pPr marL="285750" indent="-285750">
              <a:buFont typeface="Wingdings" panose="05000000000000000000" pitchFamily="2" charset="2"/>
              <a:buChar char="Ø"/>
            </a:pPr>
            <a:endParaRPr lang="en-US" b="0" i="0" dirty="0">
              <a:solidFill>
                <a:schemeClr val="bg2"/>
              </a:solidFill>
              <a:effectLst/>
              <a:latin typeface="Lato" panose="020F0502020204030203" pitchFamily="34" charset="0"/>
            </a:endParaRPr>
          </a:p>
          <a:p>
            <a:pPr marL="285750" indent="-285750">
              <a:buFont typeface="Wingdings" panose="05000000000000000000" pitchFamily="2" charset="2"/>
              <a:buChar char="Ø"/>
            </a:pPr>
            <a:r>
              <a:rPr lang="en-US" b="0" i="0" dirty="0">
                <a:solidFill>
                  <a:schemeClr val="bg2"/>
                </a:solidFill>
                <a:effectLst/>
                <a:latin typeface="Lato" panose="020F0502020204030203" pitchFamily="34" charset="0"/>
              </a:rPr>
              <a:t>Future scope of this paper would be adding more parameters that effect the stock market prediction. Adding more number of parameters will ensure better estimation. </a:t>
            </a:r>
            <a:endParaRPr lang="en-IN" dirty="0">
              <a:solidFill>
                <a:schemeClr val="bg2"/>
              </a:solidFill>
            </a:endParaRPr>
          </a:p>
        </p:txBody>
      </p:sp>
    </p:spTree>
    <p:extLst>
      <p:ext uri="{BB962C8B-B14F-4D97-AF65-F5344CB8AC3E}">
        <p14:creationId xmlns:p14="http://schemas.microsoft.com/office/powerpoint/2010/main" val="3616373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95"/>
          <p:cNvSpPr>
            <a:spLocks noChangeArrowheads="1"/>
          </p:cNvSpPr>
          <p:nvPr/>
        </p:nvSpPr>
        <p:spPr bwMode="auto">
          <a:xfrm>
            <a:off x="1162050" y="-47625"/>
            <a:ext cx="74613" cy="259238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96"/>
          <p:cNvSpPr>
            <a:spLocks noChangeArrowheads="1"/>
          </p:cNvSpPr>
          <p:nvPr/>
        </p:nvSpPr>
        <p:spPr bwMode="auto">
          <a:xfrm>
            <a:off x="1162050" y="5894388"/>
            <a:ext cx="74613" cy="101123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CC75EB41-9857-A5D4-DD94-64B7FA4F8D82}"/>
              </a:ext>
            </a:extLst>
          </p:cNvPr>
          <p:cNvSpPr txBox="1"/>
          <p:nvPr/>
        </p:nvSpPr>
        <p:spPr>
          <a:xfrm>
            <a:off x="1536569" y="1875692"/>
            <a:ext cx="9766170" cy="4524315"/>
          </a:xfrm>
          <a:prstGeom prst="rect">
            <a:avLst/>
          </a:prstGeom>
          <a:noFill/>
        </p:spPr>
        <p:txBody>
          <a:bodyPr wrap="square" rtlCol="0">
            <a:spAutoFit/>
          </a:bodyPr>
          <a:lstStyle/>
          <a:p>
            <a:pPr marL="285750" indent="-285750" algn="just">
              <a:buFont typeface="Wingdings" panose="05000000000000000000" pitchFamily="2" charset="2"/>
              <a:buChar char="Ø"/>
            </a:pPr>
            <a:r>
              <a:rPr lang="en-IN" b="0" i="0" dirty="0">
                <a:solidFill>
                  <a:schemeClr val="bg2"/>
                </a:solidFill>
                <a:effectLst/>
                <a:latin typeface="Lato" panose="020F0502020204030203" pitchFamily="34" charset="0"/>
              </a:rPr>
              <a:t>Shah D, </a:t>
            </a:r>
            <a:r>
              <a:rPr lang="en-IN" b="0" i="0" dirty="0" err="1">
                <a:solidFill>
                  <a:schemeClr val="bg2"/>
                </a:solidFill>
                <a:effectLst/>
                <a:latin typeface="Lato" panose="020F0502020204030203" pitchFamily="34" charset="0"/>
              </a:rPr>
              <a:t>Isah</a:t>
            </a:r>
            <a:r>
              <a:rPr lang="en-IN" b="0" i="0" dirty="0">
                <a:solidFill>
                  <a:schemeClr val="bg2"/>
                </a:solidFill>
                <a:effectLst/>
                <a:latin typeface="Lato" panose="020F0502020204030203" pitchFamily="34" charset="0"/>
              </a:rPr>
              <a:t> H, </a:t>
            </a:r>
            <a:r>
              <a:rPr lang="en-IN" b="0" i="0" dirty="0" err="1">
                <a:solidFill>
                  <a:schemeClr val="bg2"/>
                </a:solidFill>
                <a:effectLst/>
                <a:latin typeface="Lato" panose="020F0502020204030203" pitchFamily="34" charset="0"/>
              </a:rPr>
              <a:t>Zulkernine</a:t>
            </a:r>
            <a:r>
              <a:rPr lang="en-IN" b="0" i="0" dirty="0">
                <a:solidFill>
                  <a:schemeClr val="bg2"/>
                </a:solidFill>
                <a:effectLst/>
                <a:latin typeface="Lato" panose="020F0502020204030203" pitchFamily="34" charset="0"/>
              </a:rPr>
              <a:t> F. Stock Market Analysis: A Review and Taxonomy of Prediction Techniques. Int. J. Financial Stud., 2019, 7(2).</a:t>
            </a:r>
          </a:p>
          <a:p>
            <a:pPr marL="285750" indent="-285750" algn="just">
              <a:buFont typeface="Wingdings" panose="05000000000000000000" pitchFamily="2" charset="2"/>
              <a:buChar char="Ø"/>
            </a:pPr>
            <a:endParaRPr lang="en-IN" b="0" i="0" dirty="0">
              <a:solidFill>
                <a:schemeClr val="bg2"/>
              </a:solidFill>
              <a:effectLst/>
              <a:latin typeface="Lato" panose="020F0502020204030203" pitchFamily="34" charset="0"/>
            </a:endParaRPr>
          </a:p>
          <a:p>
            <a:pPr marL="285750" indent="-285750" algn="just">
              <a:buFont typeface="Wingdings" panose="05000000000000000000" pitchFamily="2" charset="2"/>
              <a:buChar char="Ø"/>
            </a:pPr>
            <a:r>
              <a:rPr lang="en-IN" b="0" i="0" dirty="0">
                <a:solidFill>
                  <a:schemeClr val="bg2"/>
                </a:solidFill>
                <a:effectLst/>
                <a:latin typeface="Lato" panose="020F0502020204030203" pitchFamily="34" charset="0"/>
              </a:rPr>
              <a:t>Zhong X, </a:t>
            </a:r>
            <a:r>
              <a:rPr lang="en-IN" b="0" i="0" dirty="0" err="1">
                <a:solidFill>
                  <a:schemeClr val="bg2"/>
                </a:solidFill>
                <a:effectLst/>
                <a:latin typeface="Lato" panose="020F0502020204030203" pitchFamily="34" charset="0"/>
              </a:rPr>
              <a:t>Enke</a:t>
            </a:r>
            <a:r>
              <a:rPr lang="en-IN" b="0" i="0" dirty="0">
                <a:solidFill>
                  <a:schemeClr val="bg2"/>
                </a:solidFill>
                <a:effectLst/>
                <a:latin typeface="Lato" panose="020F0502020204030203" pitchFamily="34" charset="0"/>
              </a:rPr>
              <a:t> D. Forecasting daily stock market return using dimensionality reduction. Expert Systems with Applications, 2017, vol. 67.</a:t>
            </a:r>
          </a:p>
          <a:p>
            <a:pPr marL="285750" indent="-285750" algn="just">
              <a:buFont typeface="Wingdings" panose="05000000000000000000" pitchFamily="2" charset="2"/>
              <a:buChar char="Ø"/>
            </a:pPr>
            <a:endParaRPr lang="en-IN" b="0" i="0" dirty="0">
              <a:solidFill>
                <a:schemeClr val="bg2"/>
              </a:solidFill>
              <a:effectLst/>
              <a:latin typeface="Lato" panose="020F0502020204030203" pitchFamily="34" charset="0"/>
            </a:endParaRPr>
          </a:p>
          <a:p>
            <a:pPr marL="285750" indent="-285750" algn="just">
              <a:buFont typeface="Wingdings" panose="05000000000000000000" pitchFamily="2" charset="2"/>
              <a:buChar char="Ø"/>
            </a:pPr>
            <a:r>
              <a:rPr lang="en-IN" b="0" i="0" dirty="0" err="1">
                <a:solidFill>
                  <a:schemeClr val="bg2"/>
                </a:solidFill>
                <a:effectLst/>
                <a:latin typeface="Lato" panose="020F0502020204030203" pitchFamily="34" charset="0"/>
              </a:rPr>
              <a:t>Hiransha</a:t>
            </a:r>
            <a:r>
              <a:rPr lang="en-IN" b="0" i="0" dirty="0">
                <a:solidFill>
                  <a:schemeClr val="bg2"/>
                </a:solidFill>
                <a:effectLst/>
                <a:latin typeface="Lato" panose="020F0502020204030203" pitchFamily="34" charset="0"/>
              </a:rPr>
              <a:t> M, Gopalakrishnan E A, Menon V K, Soman K P. NSE stock market prediction using deep-learning models. Procedia Computer Science, 2018, vol. 13.</a:t>
            </a:r>
          </a:p>
          <a:p>
            <a:pPr marL="285750" indent="-285750" algn="just">
              <a:buFont typeface="Wingdings" panose="05000000000000000000" pitchFamily="2" charset="2"/>
              <a:buChar char="Ø"/>
            </a:pPr>
            <a:endParaRPr lang="en-IN" b="0" i="0" dirty="0">
              <a:solidFill>
                <a:schemeClr val="bg2"/>
              </a:solidFill>
              <a:effectLst/>
              <a:latin typeface="Lato" panose="020F0502020204030203" pitchFamily="34" charset="0"/>
            </a:endParaRPr>
          </a:p>
          <a:p>
            <a:pPr marL="285750" indent="-285750" algn="just">
              <a:buFont typeface="Wingdings" panose="05000000000000000000" pitchFamily="2" charset="2"/>
              <a:buChar char="Ø"/>
            </a:pPr>
            <a:r>
              <a:rPr lang="en-IN" b="0" i="0" dirty="0" err="1">
                <a:solidFill>
                  <a:schemeClr val="bg2"/>
                </a:solidFill>
                <a:effectLst/>
                <a:latin typeface="Lato" panose="020F0502020204030203" pitchFamily="34" charset="0"/>
              </a:rPr>
              <a:t>Velay</a:t>
            </a:r>
            <a:r>
              <a:rPr lang="en-IN" b="0" i="0" dirty="0">
                <a:solidFill>
                  <a:schemeClr val="bg2"/>
                </a:solidFill>
                <a:effectLst/>
                <a:latin typeface="Lato" panose="020F0502020204030203" pitchFamily="34" charset="0"/>
              </a:rPr>
              <a:t> M, Fabrice D. Stock Chart Pattern recognition with Deep Learning. </a:t>
            </a:r>
            <a:r>
              <a:rPr lang="en-IN" b="0" i="0" dirty="0" err="1">
                <a:solidFill>
                  <a:schemeClr val="bg2"/>
                </a:solidFill>
                <a:effectLst/>
                <a:latin typeface="Lato" panose="020F0502020204030203" pitchFamily="34" charset="0"/>
              </a:rPr>
              <a:t>arXiv</a:t>
            </a:r>
            <a:r>
              <a:rPr lang="en-IN" b="0" i="0" dirty="0">
                <a:solidFill>
                  <a:schemeClr val="bg2"/>
                </a:solidFill>
                <a:effectLst/>
                <a:latin typeface="Lato" panose="020F0502020204030203" pitchFamily="34" charset="0"/>
              </a:rPr>
              <a:t>, 2018.</a:t>
            </a:r>
          </a:p>
          <a:p>
            <a:pPr marL="285750" indent="-285750" algn="just">
              <a:buFont typeface="Wingdings" panose="05000000000000000000" pitchFamily="2" charset="2"/>
              <a:buChar char="Ø"/>
            </a:pPr>
            <a:endParaRPr lang="en-IN" b="0" i="0" dirty="0">
              <a:solidFill>
                <a:schemeClr val="bg2"/>
              </a:solidFill>
              <a:effectLst/>
              <a:latin typeface="Lato" panose="020F0502020204030203" pitchFamily="34" charset="0"/>
            </a:endParaRPr>
          </a:p>
          <a:p>
            <a:pPr marL="285750" indent="-285750" algn="just">
              <a:buFont typeface="Wingdings" panose="05000000000000000000" pitchFamily="2" charset="2"/>
              <a:buChar char="Ø"/>
            </a:pPr>
            <a:r>
              <a:rPr lang="en-IN" b="0" i="0" dirty="0" err="1">
                <a:solidFill>
                  <a:schemeClr val="bg2"/>
                </a:solidFill>
                <a:effectLst/>
                <a:latin typeface="Lato" panose="020F0502020204030203" pitchFamily="34" charset="0"/>
              </a:rPr>
              <a:t>Parracho</a:t>
            </a:r>
            <a:r>
              <a:rPr lang="en-IN" b="0" i="0" dirty="0">
                <a:solidFill>
                  <a:schemeClr val="bg2"/>
                </a:solidFill>
                <a:effectLst/>
                <a:latin typeface="Lato" panose="020F0502020204030203" pitchFamily="34" charset="0"/>
              </a:rPr>
              <a:t> P, Neves R, Horta N. Trading in Financial Markets Using Pattern Recognition Optimized by Genetic Algorithms. 12th Annual Conference Companion on Genetic and Evolutionary Computation, 2010, pp. 2105-2106.</a:t>
            </a:r>
          </a:p>
          <a:p>
            <a:br>
              <a:rPr lang="en-IN" dirty="0">
                <a:solidFill>
                  <a:schemeClr val="bg2"/>
                </a:solidFill>
              </a:rPr>
            </a:br>
            <a:endParaRPr lang="en-IN" dirty="0">
              <a:solidFill>
                <a:schemeClr val="bg2"/>
              </a:solidFill>
            </a:endParaRPr>
          </a:p>
        </p:txBody>
      </p:sp>
      <p:sp>
        <p:nvSpPr>
          <p:cNvPr id="7" name="TextBox 6">
            <a:extLst>
              <a:ext uri="{FF2B5EF4-FFF2-40B4-BE49-F238E27FC236}">
                <a16:creationId xmlns:a16="http://schemas.microsoft.com/office/drawing/2014/main" id="{AE040032-F10C-F8F5-F785-0CADA0E35456}"/>
              </a:ext>
            </a:extLst>
          </p:cNvPr>
          <p:cNvSpPr txBox="1"/>
          <p:nvPr/>
        </p:nvSpPr>
        <p:spPr>
          <a:xfrm>
            <a:off x="4319833" y="417572"/>
            <a:ext cx="6094428" cy="830997"/>
          </a:xfrm>
          <a:prstGeom prst="rect">
            <a:avLst/>
          </a:prstGeom>
          <a:noFill/>
        </p:spPr>
        <p:txBody>
          <a:bodyPr wrap="square">
            <a:spAutoFit/>
          </a:bodyPr>
          <a:lstStyle/>
          <a:p>
            <a:r>
              <a:rPr lang="en-IN" sz="4800" dirty="0">
                <a:solidFill>
                  <a:schemeClr val="bg2"/>
                </a:solidFill>
              </a:rPr>
              <a:t>REFERENCES</a:t>
            </a:r>
            <a:r>
              <a:rPr lang="en-IN" sz="3200" dirty="0">
                <a:solidFill>
                  <a:schemeClr val="bg2"/>
                </a:solidFill>
              </a:rPr>
              <a:t>   </a:t>
            </a:r>
            <a:r>
              <a:rPr lang="en-IN" sz="3200" b="0" i="0" dirty="0">
                <a:solidFill>
                  <a:srgbClr val="202124"/>
                </a:solidFill>
                <a:effectLst/>
                <a:latin typeface="arial" panose="020B0604020202020204" pitchFamily="34" charset="0"/>
              </a:rPr>
              <a:t> </a:t>
            </a:r>
            <a:endParaRPr lang="en-IN" sz="3200" dirty="0">
              <a:solidFill>
                <a:schemeClr val="bg2"/>
              </a:solidFill>
            </a:endParaRPr>
          </a:p>
        </p:txBody>
      </p:sp>
    </p:spTree>
    <p:extLst>
      <p:ext uri="{BB962C8B-B14F-4D97-AF65-F5344CB8AC3E}">
        <p14:creationId xmlns:p14="http://schemas.microsoft.com/office/powerpoint/2010/main" val="968872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endParaRPr>
          </a:p>
        </p:txBody>
      </p:sp>
      <p:sp>
        <p:nvSpPr>
          <p:cNvPr id="10" name="Rectangle 9"/>
          <p:cNvSpPr/>
          <p:nvPr/>
        </p:nvSpPr>
        <p:spPr>
          <a:xfrm>
            <a:off x="4522284" y="283856"/>
            <a:ext cx="4833257" cy="502766"/>
          </a:xfrm>
          <a:prstGeom prst="rect">
            <a:avLst/>
          </a:prstGeom>
        </p:spPr>
        <p:txBody>
          <a:bodyPr wrap="square">
            <a:spAutoFit/>
          </a:bodyPr>
          <a:lstStyle/>
          <a:p>
            <a:pPr>
              <a:lnSpc>
                <a:spcPts val="3000"/>
              </a:lnSpc>
            </a:pPr>
            <a:r>
              <a:rPr lang="en-US" sz="3600" b="1" dirty="0">
                <a:solidFill>
                  <a:schemeClr val="bg1"/>
                </a:solidFill>
                <a:latin typeface="+mj-lt"/>
              </a:rPr>
              <a:t>Problem </a:t>
            </a:r>
            <a:r>
              <a:rPr lang="en-US" sz="3600" b="1" dirty="0">
                <a:latin typeface="+mj-lt"/>
              </a:rPr>
              <a:t> </a:t>
            </a:r>
            <a:r>
              <a:rPr lang="en-US" sz="3600" b="1" dirty="0">
                <a:solidFill>
                  <a:srgbClr val="ED9131"/>
                </a:solidFill>
                <a:latin typeface="+mj-lt"/>
              </a:rPr>
              <a:t>Statement</a:t>
            </a:r>
          </a:p>
        </p:txBody>
      </p:sp>
      <p:sp>
        <p:nvSpPr>
          <p:cNvPr id="11" name="Rectangle 10"/>
          <p:cNvSpPr/>
          <p:nvPr/>
        </p:nvSpPr>
        <p:spPr>
          <a:xfrm>
            <a:off x="8744176" y="5598205"/>
            <a:ext cx="2697107" cy="477054"/>
          </a:xfrm>
          <a:prstGeom prst="rect">
            <a:avLst/>
          </a:prstGeom>
        </p:spPr>
        <p:txBody>
          <a:bodyPr wrap="square">
            <a:spAutoFit/>
          </a:bodyPr>
          <a:lstStyle/>
          <a:p>
            <a:pPr>
              <a:lnSpc>
                <a:spcPts val="3000"/>
              </a:lnSpc>
            </a:pPr>
            <a:endParaRPr lang="en-US" sz="2800" b="1" dirty="0">
              <a:solidFill>
                <a:srgbClr val="ED9131"/>
              </a:solidFill>
              <a:latin typeface="+mj-lt"/>
            </a:endParaRPr>
          </a:p>
        </p:txBody>
      </p:sp>
      <p:grpSp>
        <p:nvGrpSpPr>
          <p:cNvPr id="12" name="Group 11"/>
          <p:cNvGrpSpPr/>
          <p:nvPr/>
        </p:nvGrpSpPr>
        <p:grpSpPr>
          <a:xfrm>
            <a:off x="304790" y="1525588"/>
            <a:ext cx="408471" cy="408471"/>
            <a:chOff x="4748213" y="3013075"/>
            <a:chExt cx="519113" cy="519113"/>
          </a:xfrm>
        </p:grpSpPr>
        <p:sp>
          <p:nvSpPr>
            <p:cNvPr id="13" name="Freeform 57"/>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8"/>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9"/>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1"/>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2"/>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3"/>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4"/>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35CFE61D-B8EE-4A5B-24F6-BD4CCDB4CB04}"/>
              </a:ext>
            </a:extLst>
          </p:cNvPr>
          <p:cNvGrpSpPr/>
          <p:nvPr/>
        </p:nvGrpSpPr>
        <p:grpSpPr>
          <a:xfrm>
            <a:off x="302290" y="3310638"/>
            <a:ext cx="408471" cy="408471"/>
            <a:chOff x="4748213" y="3013075"/>
            <a:chExt cx="519113" cy="519113"/>
          </a:xfrm>
        </p:grpSpPr>
        <p:sp>
          <p:nvSpPr>
            <p:cNvPr id="7" name="Freeform 57">
              <a:extLst>
                <a:ext uri="{FF2B5EF4-FFF2-40B4-BE49-F238E27FC236}">
                  <a16:creationId xmlns:a16="http://schemas.microsoft.com/office/drawing/2014/main" id="{3F75343E-D02C-C788-730F-1939C8AE8CA5}"/>
                </a:ext>
              </a:extLst>
            </p:cNvPr>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8">
              <a:extLst>
                <a:ext uri="{FF2B5EF4-FFF2-40B4-BE49-F238E27FC236}">
                  <a16:creationId xmlns:a16="http://schemas.microsoft.com/office/drawing/2014/main" id="{2C4F02BD-5F9A-F593-C2AF-69292EC68D09}"/>
                </a:ext>
              </a:extLst>
            </p:cNvPr>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9">
              <a:extLst>
                <a:ext uri="{FF2B5EF4-FFF2-40B4-BE49-F238E27FC236}">
                  <a16:creationId xmlns:a16="http://schemas.microsoft.com/office/drawing/2014/main" id="{97C136B5-796F-4DE2-2F7B-23087FA805A4}"/>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D8F4F371-3805-D76D-4DBD-08A89F9AFEFD}"/>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1">
              <a:extLst>
                <a:ext uri="{FF2B5EF4-FFF2-40B4-BE49-F238E27FC236}">
                  <a16:creationId xmlns:a16="http://schemas.microsoft.com/office/drawing/2014/main" id="{38211579-5B4F-594F-52F0-FC8935A1A399}"/>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2">
              <a:extLst>
                <a:ext uri="{FF2B5EF4-FFF2-40B4-BE49-F238E27FC236}">
                  <a16:creationId xmlns:a16="http://schemas.microsoft.com/office/drawing/2014/main" id="{A41C03B4-4A23-E8C1-459C-FEE2168D5BAD}"/>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3">
              <a:extLst>
                <a:ext uri="{FF2B5EF4-FFF2-40B4-BE49-F238E27FC236}">
                  <a16:creationId xmlns:a16="http://schemas.microsoft.com/office/drawing/2014/main" id="{7FE2CFC5-F2C6-CCD0-8025-3F5CD9FE5B87}"/>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4">
              <a:extLst>
                <a:ext uri="{FF2B5EF4-FFF2-40B4-BE49-F238E27FC236}">
                  <a16:creationId xmlns:a16="http://schemas.microsoft.com/office/drawing/2014/main" id="{E84179CC-92BA-D1DD-55FC-F6EF8FC6ABFC}"/>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F3A5A516-1BD0-FBAC-09F4-DE34D507AB8C}"/>
              </a:ext>
            </a:extLst>
          </p:cNvPr>
          <p:cNvGrpSpPr/>
          <p:nvPr/>
        </p:nvGrpSpPr>
        <p:grpSpPr>
          <a:xfrm>
            <a:off x="304789" y="4536142"/>
            <a:ext cx="408471" cy="408471"/>
            <a:chOff x="4748213" y="3013075"/>
            <a:chExt cx="519113" cy="519113"/>
          </a:xfrm>
        </p:grpSpPr>
        <p:sp>
          <p:nvSpPr>
            <p:cNvPr id="37" name="Freeform 57">
              <a:extLst>
                <a:ext uri="{FF2B5EF4-FFF2-40B4-BE49-F238E27FC236}">
                  <a16:creationId xmlns:a16="http://schemas.microsoft.com/office/drawing/2014/main" id="{20986B2E-F593-5F05-2B57-3AE39EFD91CD}"/>
                </a:ext>
              </a:extLst>
            </p:cNvPr>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8">
              <a:extLst>
                <a:ext uri="{FF2B5EF4-FFF2-40B4-BE49-F238E27FC236}">
                  <a16:creationId xmlns:a16="http://schemas.microsoft.com/office/drawing/2014/main" id="{97CD5738-BD02-EE64-77A1-372728973E47}"/>
                </a:ext>
              </a:extLst>
            </p:cNvPr>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9">
              <a:extLst>
                <a:ext uri="{FF2B5EF4-FFF2-40B4-BE49-F238E27FC236}">
                  <a16:creationId xmlns:a16="http://schemas.microsoft.com/office/drawing/2014/main" id="{783AF629-2E6D-3CE5-E9E0-20FD3BA6DCFB}"/>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0">
              <a:extLst>
                <a:ext uri="{FF2B5EF4-FFF2-40B4-BE49-F238E27FC236}">
                  <a16:creationId xmlns:a16="http://schemas.microsoft.com/office/drawing/2014/main" id="{7D1C9268-74A7-8F1A-C378-4A6A29957DEC}"/>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1">
              <a:extLst>
                <a:ext uri="{FF2B5EF4-FFF2-40B4-BE49-F238E27FC236}">
                  <a16:creationId xmlns:a16="http://schemas.microsoft.com/office/drawing/2014/main" id="{B045CE62-D751-9CD0-DC3E-1EA31283B4B0}"/>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2">
              <a:extLst>
                <a:ext uri="{FF2B5EF4-FFF2-40B4-BE49-F238E27FC236}">
                  <a16:creationId xmlns:a16="http://schemas.microsoft.com/office/drawing/2014/main" id="{6314FCF7-405D-25E8-D3C4-60616C8C99AE}"/>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3">
              <a:extLst>
                <a:ext uri="{FF2B5EF4-FFF2-40B4-BE49-F238E27FC236}">
                  <a16:creationId xmlns:a16="http://schemas.microsoft.com/office/drawing/2014/main" id="{C42A22A4-FE25-D483-6A5B-291BC816DA0B}"/>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4">
              <a:extLst>
                <a:ext uri="{FF2B5EF4-FFF2-40B4-BE49-F238E27FC236}">
                  <a16:creationId xmlns:a16="http://schemas.microsoft.com/office/drawing/2014/main" id="{DDB0F959-590E-907D-666E-23F0F1C95FF6}"/>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AA746B76-3A0B-A056-75BE-9104A291C274}"/>
              </a:ext>
            </a:extLst>
          </p:cNvPr>
          <p:cNvSpPr txBox="1"/>
          <p:nvPr/>
        </p:nvSpPr>
        <p:spPr>
          <a:xfrm>
            <a:off x="999241" y="1357460"/>
            <a:ext cx="10180949" cy="1200329"/>
          </a:xfrm>
          <a:prstGeom prst="rect">
            <a:avLst/>
          </a:prstGeom>
          <a:noFill/>
        </p:spPr>
        <p:txBody>
          <a:bodyPr wrap="square" rtlCol="0">
            <a:spAutoFit/>
          </a:bodyPr>
          <a:lstStyle/>
          <a:p>
            <a:r>
              <a:rPr lang="en-US" b="0" i="0" dirty="0">
                <a:solidFill>
                  <a:schemeClr val="bg2"/>
                </a:solidFill>
                <a:effectLst/>
                <a:latin typeface="Montserrat" panose="00000500000000000000" pitchFamily="2" charset="0"/>
              </a:rPr>
              <a:t>The stock market appears in the news every day. You hear about it every time it reaches a new high or a new low. The rate of investment and business opportunities in the Stock market can increase if an efficient algorithm could be devised to predict the short term price of an individual stock.</a:t>
            </a:r>
            <a:endParaRPr lang="en-IN" dirty="0">
              <a:solidFill>
                <a:schemeClr val="bg2"/>
              </a:solidFill>
            </a:endParaRPr>
          </a:p>
        </p:txBody>
      </p:sp>
      <p:sp>
        <p:nvSpPr>
          <p:cNvPr id="55" name="TextBox 54">
            <a:extLst>
              <a:ext uri="{FF2B5EF4-FFF2-40B4-BE49-F238E27FC236}">
                <a16:creationId xmlns:a16="http://schemas.microsoft.com/office/drawing/2014/main" id="{626F3B5B-1F73-75A7-D9DC-B60A2C5540E8}"/>
              </a:ext>
            </a:extLst>
          </p:cNvPr>
          <p:cNvSpPr txBox="1"/>
          <p:nvPr/>
        </p:nvSpPr>
        <p:spPr>
          <a:xfrm>
            <a:off x="999241" y="3198489"/>
            <a:ext cx="9869864" cy="646331"/>
          </a:xfrm>
          <a:prstGeom prst="rect">
            <a:avLst/>
          </a:prstGeom>
          <a:noFill/>
        </p:spPr>
        <p:txBody>
          <a:bodyPr wrap="square" rtlCol="0">
            <a:spAutoFit/>
          </a:bodyPr>
          <a:lstStyle/>
          <a:p>
            <a:r>
              <a:rPr lang="en-US" b="0" i="0" dirty="0">
                <a:solidFill>
                  <a:schemeClr val="bg2"/>
                </a:solidFill>
                <a:effectLst/>
                <a:latin typeface="Montserrat" panose="00000500000000000000" pitchFamily="2" charset="0"/>
              </a:rPr>
              <a:t>Previous methods of stock predictions involve the use of Artificial Neural Networks and Convolution Neural Networks which has an error loss at an average of 20%.</a:t>
            </a:r>
            <a:endParaRPr lang="en-IN" dirty="0">
              <a:solidFill>
                <a:schemeClr val="bg2"/>
              </a:solidFill>
            </a:endParaRPr>
          </a:p>
        </p:txBody>
      </p:sp>
      <p:sp>
        <p:nvSpPr>
          <p:cNvPr id="56" name="TextBox 55">
            <a:extLst>
              <a:ext uri="{FF2B5EF4-FFF2-40B4-BE49-F238E27FC236}">
                <a16:creationId xmlns:a16="http://schemas.microsoft.com/office/drawing/2014/main" id="{ED5F10B2-5790-23FF-808C-2882AE807507}"/>
              </a:ext>
            </a:extLst>
          </p:cNvPr>
          <p:cNvSpPr txBox="1"/>
          <p:nvPr/>
        </p:nvSpPr>
        <p:spPr>
          <a:xfrm>
            <a:off x="1011810" y="4298623"/>
            <a:ext cx="9376528" cy="1200329"/>
          </a:xfrm>
          <a:prstGeom prst="rect">
            <a:avLst/>
          </a:prstGeom>
          <a:noFill/>
        </p:spPr>
        <p:txBody>
          <a:bodyPr wrap="square" rtlCol="0">
            <a:spAutoFit/>
          </a:bodyPr>
          <a:lstStyle/>
          <a:p>
            <a:r>
              <a:rPr lang="en-US" b="0" i="0" dirty="0">
                <a:solidFill>
                  <a:schemeClr val="bg2"/>
                </a:solidFill>
                <a:effectLst/>
                <a:latin typeface="Montserrat" panose="00000500000000000000" pitchFamily="2" charset="0"/>
              </a:rPr>
              <a:t>we will see if there is a possibility of devising a model using Recurrent Neural Network which will predict stock price with a less percentage of error. And if the answer turns to be </a:t>
            </a:r>
            <a:r>
              <a:rPr lang="en-US" b="1" i="0" dirty="0">
                <a:solidFill>
                  <a:schemeClr val="bg2"/>
                </a:solidFill>
                <a:effectLst/>
                <a:latin typeface="Montserrat" panose="00000500000000000000" pitchFamily="2" charset="0"/>
              </a:rPr>
              <a:t>YES</a:t>
            </a:r>
            <a:r>
              <a:rPr lang="en-US" b="0" i="0" dirty="0">
                <a:solidFill>
                  <a:schemeClr val="bg2"/>
                </a:solidFill>
                <a:effectLst/>
                <a:latin typeface="Montserrat" panose="00000500000000000000" pitchFamily="2" charset="0"/>
              </a:rPr>
              <a:t>, we will also see how reliable and efficient will this model be.</a:t>
            </a:r>
            <a:endParaRPr lang="en-IN" dirty="0">
              <a:solidFill>
                <a:schemeClr val="bg2"/>
              </a:solidFill>
            </a:endParaRPr>
          </a:p>
        </p:txBody>
      </p:sp>
    </p:spTree>
    <p:extLst>
      <p:ext uri="{BB962C8B-B14F-4D97-AF65-F5344CB8AC3E}">
        <p14:creationId xmlns:p14="http://schemas.microsoft.com/office/powerpoint/2010/main" val="2114919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ppt_x</p:attrName>
                                        </p:attrNameLst>
                                      </p:cBhvr>
                                      <p:tavLst>
                                        <p:tav tm="0">
                                          <p:val>
                                            <p:strVal val="#ppt_x"/>
                                          </p:val>
                                        </p:tav>
                                        <p:tav tm="100000">
                                          <p:val>
                                            <p:strVal val="#ppt_x"/>
                                          </p:val>
                                        </p:tav>
                                      </p:tavLst>
                                    </p:anim>
                                    <p:anim calcmode="lin" valueType="num">
                                      <p:cBhvr>
                                        <p:cTn id="9" dur="2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95"/>
          <p:cNvSpPr>
            <a:spLocks noChangeArrowheads="1"/>
          </p:cNvSpPr>
          <p:nvPr/>
        </p:nvSpPr>
        <p:spPr bwMode="auto">
          <a:xfrm>
            <a:off x="1162050" y="-47625"/>
            <a:ext cx="74613" cy="259238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96"/>
          <p:cNvSpPr>
            <a:spLocks noChangeArrowheads="1"/>
          </p:cNvSpPr>
          <p:nvPr/>
        </p:nvSpPr>
        <p:spPr bwMode="auto">
          <a:xfrm>
            <a:off x="1162050" y="5894388"/>
            <a:ext cx="74613" cy="101123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2205873" y="2891481"/>
            <a:ext cx="7720552" cy="1323439"/>
          </a:xfrm>
          <a:prstGeom prst="rect">
            <a:avLst/>
          </a:prstGeom>
        </p:spPr>
        <p:txBody>
          <a:bodyPr wrap="square">
            <a:spAutoFit/>
          </a:bodyPr>
          <a:lstStyle/>
          <a:p>
            <a:pPr algn="ctr"/>
            <a:r>
              <a:rPr lang="en-US" sz="8000" b="1" i="1" dirty="0">
                <a:solidFill>
                  <a:srgbClr val="ED9131"/>
                </a:solidFill>
                <a:latin typeface="Calibri bold" panose="020F0702030404030204" pitchFamily="34" charset="0"/>
                <a:cs typeface="Calibri bold" panose="020F0702030404030204" pitchFamily="34" charset="0"/>
              </a:rPr>
              <a:t>THANK YOU !!</a:t>
            </a:r>
            <a:endParaRPr lang="en-US" sz="8000" i="1" dirty="0">
              <a:solidFill>
                <a:srgbClr val="ED9131"/>
              </a:solidFill>
            </a:endParaRPr>
          </a:p>
        </p:txBody>
      </p:sp>
    </p:spTree>
    <p:extLst>
      <p:ext uri="{BB962C8B-B14F-4D97-AF65-F5344CB8AC3E}">
        <p14:creationId xmlns:p14="http://schemas.microsoft.com/office/powerpoint/2010/main" val="158943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endParaRPr>
          </a:p>
        </p:txBody>
      </p:sp>
      <p:sp>
        <p:nvSpPr>
          <p:cNvPr id="4" name="Rectangle 3"/>
          <p:cNvSpPr/>
          <p:nvPr/>
        </p:nvSpPr>
        <p:spPr>
          <a:xfrm>
            <a:off x="6845863" y="2081649"/>
            <a:ext cx="4885199" cy="3693319"/>
          </a:xfrm>
          <a:prstGeom prst="rect">
            <a:avLst/>
          </a:prstGeom>
        </p:spPr>
        <p:txBody>
          <a:bodyPr wrap="square">
            <a:spAutoFit/>
          </a:bodyPr>
          <a:lstStyle/>
          <a:p>
            <a:pPr algn="just"/>
            <a:r>
              <a:rPr lang="en-US" dirty="0">
                <a:solidFill>
                  <a:schemeClr val="bg1"/>
                </a:solidFill>
              </a:rPr>
              <a:t>The stock market refers to public markets that exist for issuing, buying, and selling stocks that trade on a stock exchange or over-the-counter.</a:t>
            </a:r>
          </a:p>
          <a:p>
            <a:pPr algn="just"/>
            <a:endParaRPr lang="en-US" dirty="0">
              <a:solidFill>
                <a:schemeClr val="bg1"/>
              </a:solidFill>
            </a:endParaRPr>
          </a:p>
          <a:p>
            <a:pPr algn="just"/>
            <a:r>
              <a:rPr lang="en-US" dirty="0">
                <a:solidFill>
                  <a:schemeClr val="bg1"/>
                </a:solidFill>
              </a:rPr>
              <a:t> Stocks, also known as equities, represent fractional ownership in a company, and the stock market is a place where investors can buy and sell ownership of such Financial Assets.</a:t>
            </a:r>
          </a:p>
          <a:p>
            <a:pPr algn="just"/>
            <a:endParaRPr lang="en-US" dirty="0">
              <a:solidFill>
                <a:schemeClr val="bg1"/>
              </a:solidFill>
            </a:endParaRPr>
          </a:p>
          <a:p>
            <a:pPr algn="just"/>
            <a:r>
              <a:rPr lang="en-US" dirty="0">
                <a:solidFill>
                  <a:schemeClr val="bg1"/>
                </a:solidFill>
              </a:rPr>
              <a:t> An efficiently functioning stock market is considered critical to economic development, as it gives companies the ability to quickly access capital from the public.</a:t>
            </a:r>
            <a:endParaRPr lang="en-US" sz="1600" b="1" dirty="0">
              <a:solidFill>
                <a:schemeClr val="bg1"/>
              </a:solidFill>
              <a:latin typeface="+mj-lt"/>
            </a:endParaRPr>
          </a:p>
        </p:txBody>
      </p:sp>
      <p:sp>
        <p:nvSpPr>
          <p:cNvPr id="10" name="Rectangle 9"/>
          <p:cNvSpPr/>
          <p:nvPr/>
        </p:nvSpPr>
        <p:spPr>
          <a:xfrm>
            <a:off x="6803571" y="983815"/>
            <a:ext cx="4833257" cy="477054"/>
          </a:xfrm>
          <a:prstGeom prst="rect">
            <a:avLst/>
          </a:prstGeom>
        </p:spPr>
        <p:txBody>
          <a:bodyPr wrap="square">
            <a:spAutoFit/>
          </a:bodyPr>
          <a:lstStyle/>
          <a:p>
            <a:pPr>
              <a:lnSpc>
                <a:spcPts val="3000"/>
              </a:lnSpc>
            </a:pPr>
            <a:r>
              <a:rPr lang="en-US" sz="2800" b="1" dirty="0">
                <a:solidFill>
                  <a:schemeClr val="bg1"/>
                </a:solidFill>
                <a:latin typeface="+mj-lt"/>
              </a:rPr>
              <a:t>What is</a:t>
            </a:r>
            <a:r>
              <a:rPr lang="en-US" sz="2800" b="1" dirty="0">
                <a:latin typeface="+mj-lt"/>
              </a:rPr>
              <a:t> </a:t>
            </a:r>
            <a:r>
              <a:rPr lang="en-US" sz="2800" b="1" dirty="0">
                <a:solidFill>
                  <a:srgbClr val="ED9131"/>
                </a:solidFill>
                <a:latin typeface="+mj-lt"/>
              </a:rPr>
              <a:t>Stock Market?</a:t>
            </a:r>
          </a:p>
        </p:txBody>
      </p:sp>
      <p:sp>
        <p:nvSpPr>
          <p:cNvPr id="11" name="Rectangle 10"/>
          <p:cNvSpPr/>
          <p:nvPr/>
        </p:nvSpPr>
        <p:spPr>
          <a:xfrm>
            <a:off x="8744176" y="5598205"/>
            <a:ext cx="2697107" cy="477054"/>
          </a:xfrm>
          <a:prstGeom prst="rect">
            <a:avLst/>
          </a:prstGeom>
        </p:spPr>
        <p:txBody>
          <a:bodyPr wrap="square">
            <a:spAutoFit/>
          </a:bodyPr>
          <a:lstStyle/>
          <a:p>
            <a:pPr>
              <a:lnSpc>
                <a:spcPts val="3000"/>
              </a:lnSpc>
            </a:pPr>
            <a:endParaRPr lang="en-US" sz="2800" b="1" dirty="0">
              <a:solidFill>
                <a:srgbClr val="ED9131"/>
              </a:solidFill>
              <a:latin typeface="+mj-lt"/>
            </a:endParaRPr>
          </a:p>
        </p:txBody>
      </p:sp>
      <p:grpSp>
        <p:nvGrpSpPr>
          <p:cNvPr id="12" name="Group 11"/>
          <p:cNvGrpSpPr/>
          <p:nvPr/>
        </p:nvGrpSpPr>
        <p:grpSpPr>
          <a:xfrm>
            <a:off x="6253164" y="2281046"/>
            <a:ext cx="408471" cy="408471"/>
            <a:chOff x="4748213" y="3013075"/>
            <a:chExt cx="519113" cy="519113"/>
          </a:xfrm>
        </p:grpSpPr>
        <p:sp>
          <p:nvSpPr>
            <p:cNvPr id="13" name="Freeform 57"/>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8"/>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9"/>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1"/>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2"/>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3"/>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4"/>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2" name="Picture Placeholder 21">
            <a:extLst>
              <a:ext uri="{FF2B5EF4-FFF2-40B4-BE49-F238E27FC236}">
                <a16:creationId xmlns:a16="http://schemas.microsoft.com/office/drawing/2014/main" id="{55F72643-8722-4500-A5A1-B5AE6F02985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175" r="23175"/>
          <a:stretch>
            <a:fillRect/>
          </a:stretch>
        </p:blipFill>
        <p:spPr>
          <a:xfrm>
            <a:off x="233734" y="1222342"/>
            <a:ext cx="5322888" cy="4854723"/>
          </a:xfrm>
        </p:spPr>
      </p:pic>
      <p:sp>
        <p:nvSpPr>
          <p:cNvPr id="2" name="Rectangle 1">
            <a:extLst>
              <a:ext uri="{FF2B5EF4-FFF2-40B4-BE49-F238E27FC236}">
                <a16:creationId xmlns:a16="http://schemas.microsoft.com/office/drawing/2014/main" id="{183B7ED2-B0F3-5271-5CE3-3E0B651E3F9E}"/>
              </a:ext>
            </a:extLst>
          </p:cNvPr>
          <p:cNvSpPr/>
          <p:nvPr/>
        </p:nvSpPr>
        <p:spPr>
          <a:xfrm>
            <a:off x="3990180" y="225545"/>
            <a:ext cx="4833257" cy="477054"/>
          </a:xfrm>
          <a:prstGeom prst="rect">
            <a:avLst/>
          </a:prstGeom>
        </p:spPr>
        <p:txBody>
          <a:bodyPr wrap="square">
            <a:spAutoFit/>
          </a:bodyPr>
          <a:lstStyle/>
          <a:p>
            <a:pPr>
              <a:lnSpc>
                <a:spcPts val="3000"/>
              </a:lnSpc>
            </a:pPr>
            <a:r>
              <a:rPr lang="en-US" sz="2800" b="1" dirty="0">
                <a:solidFill>
                  <a:schemeClr val="bg1"/>
                </a:solidFill>
                <a:latin typeface="+mj-lt"/>
              </a:rPr>
              <a:t>Introduction to </a:t>
            </a:r>
            <a:r>
              <a:rPr lang="en-US" sz="2800" b="1" dirty="0">
                <a:latin typeface="+mj-lt"/>
              </a:rPr>
              <a:t> </a:t>
            </a:r>
            <a:r>
              <a:rPr lang="en-US" sz="2800" b="1" dirty="0">
                <a:solidFill>
                  <a:srgbClr val="ED9131"/>
                </a:solidFill>
                <a:latin typeface="+mj-lt"/>
              </a:rPr>
              <a:t>Stock Market</a:t>
            </a:r>
          </a:p>
        </p:txBody>
      </p:sp>
      <p:grpSp>
        <p:nvGrpSpPr>
          <p:cNvPr id="5" name="Group 4">
            <a:extLst>
              <a:ext uri="{FF2B5EF4-FFF2-40B4-BE49-F238E27FC236}">
                <a16:creationId xmlns:a16="http://schemas.microsoft.com/office/drawing/2014/main" id="{BA2F2D1B-55F7-CDDC-8588-11254F458C9D}"/>
              </a:ext>
            </a:extLst>
          </p:cNvPr>
          <p:cNvGrpSpPr/>
          <p:nvPr/>
        </p:nvGrpSpPr>
        <p:grpSpPr>
          <a:xfrm>
            <a:off x="6270928" y="3250022"/>
            <a:ext cx="408471" cy="408471"/>
            <a:chOff x="4748213" y="3013075"/>
            <a:chExt cx="519113" cy="519113"/>
          </a:xfrm>
        </p:grpSpPr>
        <p:sp>
          <p:nvSpPr>
            <p:cNvPr id="6" name="Freeform 57">
              <a:extLst>
                <a:ext uri="{FF2B5EF4-FFF2-40B4-BE49-F238E27FC236}">
                  <a16:creationId xmlns:a16="http://schemas.microsoft.com/office/drawing/2014/main" id="{7B0CD352-04AA-4FC5-0664-0A4209F9FD81}"/>
                </a:ext>
              </a:extLst>
            </p:cNvPr>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8">
              <a:extLst>
                <a:ext uri="{FF2B5EF4-FFF2-40B4-BE49-F238E27FC236}">
                  <a16:creationId xmlns:a16="http://schemas.microsoft.com/office/drawing/2014/main" id="{3A733B79-EDAA-0C3B-7B2B-982AECAC87E7}"/>
                </a:ext>
              </a:extLst>
            </p:cNvPr>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9">
              <a:extLst>
                <a:ext uri="{FF2B5EF4-FFF2-40B4-BE49-F238E27FC236}">
                  <a16:creationId xmlns:a16="http://schemas.microsoft.com/office/drawing/2014/main" id="{9C99E41D-5BC4-7606-F555-033C0D75A618}"/>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0">
              <a:extLst>
                <a:ext uri="{FF2B5EF4-FFF2-40B4-BE49-F238E27FC236}">
                  <a16:creationId xmlns:a16="http://schemas.microsoft.com/office/drawing/2014/main" id="{F6B61D21-BD34-D156-3BC9-FEFC691CB06E}"/>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1">
              <a:extLst>
                <a:ext uri="{FF2B5EF4-FFF2-40B4-BE49-F238E27FC236}">
                  <a16:creationId xmlns:a16="http://schemas.microsoft.com/office/drawing/2014/main" id="{085E69FF-38C0-04C3-4BE0-15DBA10B5AD4}"/>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2">
              <a:extLst>
                <a:ext uri="{FF2B5EF4-FFF2-40B4-BE49-F238E27FC236}">
                  <a16:creationId xmlns:a16="http://schemas.microsoft.com/office/drawing/2014/main" id="{A9E0CCD2-804A-0131-4AAA-48F9AB308000}"/>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3">
              <a:extLst>
                <a:ext uri="{FF2B5EF4-FFF2-40B4-BE49-F238E27FC236}">
                  <a16:creationId xmlns:a16="http://schemas.microsoft.com/office/drawing/2014/main" id="{8FFBF3EF-DB79-3FBD-5BAC-C7AC6A523E58}"/>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4">
              <a:extLst>
                <a:ext uri="{FF2B5EF4-FFF2-40B4-BE49-F238E27FC236}">
                  <a16:creationId xmlns:a16="http://schemas.microsoft.com/office/drawing/2014/main" id="{0C13A96E-2D26-CCEB-B4C4-C1D0A950174C}"/>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2AAD1C1-28FE-CBF6-899A-FB5E429BB2FB}"/>
              </a:ext>
            </a:extLst>
          </p:cNvPr>
          <p:cNvGrpSpPr/>
          <p:nvPr/>
        </p:nvGrpSpPr>
        <p:grpSpPr>
          <a:xfrm>
            <a:off x="6301089" y="4733534"/>
            <a:ext cx="408471" cy="408471"/>
            <a:chOff x="4748213" y="3013075"/>
            <a:chExt cx="519113" cy="519113"/>
          </a:xfrm>
        </p:grpSpPr>
        <p:sp>
          <p:nvSpPr>
            <p:cNvPr id="27" name="Freeform 57">
              <a:extLst>
                <a:ext uri="{FF2B5EF4-FFF2-40B4-BE49-F238E27FC236}">
                  <a16:creationId xmlns:a16="http://schemas.microsoft.com/office/drawing/2014/main" id="{41FB766B-2CB7-0402-7CA5-FF160531302F}"/>
                </a:ext>
              </a:extLst>
            </p:cNvPr>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8">
              <a:extLst>
                <a:ext uri="{FF2B5EF4-FFF2-40B4-BE49-F238E27FC236}">
                  <a16:creationId xmlns:a16="http://schemas.microsoft.com/office/drawing/2014/main" id="{4220B8E8-B3A6-6BA7-3728-1C0596D23AC5}"/>
                </a:ext>
              </a:extLst>
            </p:cNvPr>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9">
              <a:extLst>
                <a:ext uri="{FF2B5EF4-FFF2-40B4-BE49-F238E27FC236}">
                  <a16:creationId xmlns:a16="http://schemas.microsoft.com/office/drawing/2014/main" id="{8217517C-E063-7EB7-B8E2-C3D5D560A1FF}"/>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0">
              <a:extLst>
                <a:ext uri="{FF2B5EF4-FFF2-40B4-BE49-F238E27FC236}">
                  <a16:creationId xmlns:a16="http://schemas.microsoft.com/office/drawing/2014/main" id="{ABC12F3C-2547-A57C-6490-2F058E4B9E7F}"/>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1">
              <a:extLst>
                <a:ext uri="{FF2B5EF4-FFF2-40B4-BE49-F238E27FC236}">
                  <a16:creationId xmlns:a16="http://schemas.microsoft.com/office/drawing/2014/main" id="{5032EE3D-4998-952E-AC9A-6761AF83EDFA}"/>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2">
              <a:extLst>
                <a:ext uri="{FF2B5EF4-FFF2-40B4-BE49-F238E27FC236}">
                  <a16:creationId xmlns:a16="http://schemas.microsoft.com/office/drawing/2014/main" id="{764768B4-8934-E2F9-C886-77BB46CAC87D}"/>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3">
              <a:extLst>
                <a:ext uri="{FF2B5EF4-FFF2-40B4-BE49-F238E27FC236}">
                  <a16:creationId xmlns:a16="http://schemas.microsoft.com/office/drawing/2014/main" id="{5F12357C-33FA-637E-90CD-FC6D56942E24}"/>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4">
              <a:extLst>
                <a:ext uri="{FF2B5EF4-FFF2-40B4-BE49-F238E27FC236}">
                  <a16:creationId xmlns:a16="http://schemas.microsoft.com/office/drawing/2014/main" id="{2731CBBB-272F-E7E0-B6CE-B8D8F925836A}"/>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5199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42" presetClass="entr" presetSubtype="0" fill="hold" grpId="0" nodeType="after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anim calcmode="lin" valueType="num">
                                      <p:cBhvr>
                                        <p:cTn id="12" dur="2000" fill="hold"/>
                                        <p:tgtEl>
                                          <p:spTgt spid="11"/>
                                        </p:tgtEl>
                                        <p:attrNameLst>
                                          <p:attrName>ppt_x</p:attrName>
                                        </p:attrNameLst>
                                      </p:cBhvr>
                                      <p:tavLst>
                                        <p:tav tm="0">
                                          <p:val>
                                            <p:strVal val="#ppt_x"/>
                                          </p:val>
                                        </p:tav>
                                        <p:tav tm="100000">
                                          <p:val>
                                            <p:strVal val="#ppt_x"/>
                                          </p:val>
                                        </p:tav>
                                      </p:tavLst>
                                    </p:anim>
                                    <p:anim calcmode="lin" valueType="num">
                                      <p:cBhvr>
                                        <p:cTn id="13" dur="2000" fill="hold"/>
                                        <p:tgtEl>
                                          <p:spTgt spid="11"/>
                                        </p:tgtEl>
                                        <p:attrNameLst>
                                          <p:attrName>ppt_y</p:attrName>
                                        </p:attrNameLst>
                                      </p:cBhvr>
                                      <p:tavLst>
                                        <p:tav tm="0">
                                          <p:val>
                                            <p:strVal val="#ppt_y+.1"/>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endParaRPr>
          </a:p>
        </p:txBody>
      </p:sp>
      <p:sp>
        <p:nvSpPr>
          <p:cNvPr id="10" name="Rectangle 9"/>
          <p:cNvSpPr/>
          <p:nvPr/>
        </p:nvSpPr>
        <p:spPr>
          <a:xfrm>
            <a:off x="3673086" y="292704"/>
            <a:ext cx="4833257" cy="502766"/>
          </a:xfrm>
          <a:prstGeom prst="rect">
            <a:avLst/>
          </a:prstGeom>
        </p:spPr>
        <p:txBody>
          <a:bodyPr wrap="square">
            <a:spAutoFit/>
          </a:bodyPr>
          <a:lstStyle/>
          <a:p>
            <a:pPr algn="ctr">
              <a:lnSpc>
                <a:spcPts val="3000"/>
              </a:lnSpc>
            </a:pPr>
            <a:r>
              <a:rPr lang="en-US" sz="3600" b="1" dirty="0">
                <a:solidFill>
                  <a:schemeClr val="bg1"/>
                </a:solidFill>
                <a:latin typeface="+mj-lt"/>
              </a:rPr>
              <a:t>Survey</a:t>
            </a:r>
            <a:endParaRPr lang="en-US" sz="3600" b="1" dirty="0">
              <a:solidFill>
                <a:srgbClr val="ED9131"/>
              </a:solidFill>
              <a:latin typeface="+mj-lt"/>
            </a:endParaRPr>
          </a:p>
        </p:txBody>
      </p:sp>
      <p:sp>
        <p:nvSpPr>
          <p:cNvPr id="11" name="Rectangle 10"/>
          <p:cNvSpPr/>
          <p:nvPr/>
        </p:nvSpPr>
        <p:spPr>
          <a:xfrm>
            <a:off x="8744176" y="5598205"/>
            <a:ext cx="2697107" cy="477054"/>
          </a:xfrm>
          <a:prstGeom prst="rect">
            <a:avLst/>
          </a:prstGeom>
        </p:spPr>
        <p:txBody>
          <a:bodyPr wrap="square">
            <a:spAutoFit/>
          </a:bodyPr>
          <a:lstStyle/>
          <a:p>
            <a:pPr>
              <a:lnSpc>
                <a:spcPts val="3000"/>
              </a:lnSpc>
            </a:pPr>
            <a:endParaRPr lang="en-US" sz="2800" b="1" dirty="0">
              <a:solidFill>
                <a:srgbClr val="ED9131"/>
              </a:solidFill>
              <a:latin typeface="+mj-lt"/>
            </a:endParaRPr>
          </a:p>
        </p:txBody>
      </p:sp>
      <p:grpSp>
        <p:nvGrpSpPr>
          <p:cNvPr id="12" name="Group 11"/>
          <p:cNvGrpSpPr/>
          <p:nvPr/>
        </p:nvGrpSpPr>
        <p:grpSpPr>
          <a:xfrm>
            <a:off x="304790" y="1525588"/>
            <a:ext cx="408471" cy="408471"/>
            <a:chOff x="4748213" y="3013075"/>
            <a:chExt cx="519113" cy="519113"/>
          </a:xfrm>
        </p:grpSpPr>
        <p:sp>
          <p:nvSpPr>
            <p:cNvPr id="13" name="Freeform 57"/>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8"/>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9"/>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1"/>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2"/>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3"/>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4"/>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35CFE61D-B8EE-4A5B-24F6-BD4CCDB4CB04}"/>
              </a:ext>
            </a:extLst>
          </p:cNvPr>
          <p:cNvGrpSpPr/>
          <p:nvPr/>
        </p:nvGrpSpPr>
        <p:grpSpPr>
          <a:xfrm>
            <a:off x="303698" y="2816806"/>
            <a:ext cx="408471" cy="408471"/>
            <a:chOff x="4748213" y="3013075"/>
            <a:chExt cx="519113" cy="519113"/>
          </a:xfrm>
        </p:grpSpPr>
        <p:sp>
          <p:nvSpPr>
            <p:cNvPr id="7" name="Freeform 57">
              <a:extLst>
                <a:ext uri="{FF2B5EF4-FFF2-40B4-BE49-F238E27FC236}">
                  <a16:creationId xmlns:a16="http://schemas.microsoft.com/office/drawing/2014/main" id="{3F75343E-D02C-C788-730F-1939C8AE8CA5}"/>
                </a:ext>
              </a:extLst>
            </p:cNvPr>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8">
              <a:extLst>
                <a:ext uri="{FF2B5EF4-FFF2-40B4-BE49-F238E27FC236}">
                  <a16:creationId xmlns:a16="http://schemas.microsoft.com/office/drawing/2014/main" id="{2C4F02BD-5F9A-F593-C2AF-69292EC68D09}"/>
                </a:ext>
              </a:extLst>
            </p:cNvPr>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9">
              <a:extLst>
                <a:ext uri="{FF2B5EF4-FFF2-40B4-BE49-F238E27FC236}">
                  <a16:creationId xmlns:a16="http://schemas.microsoft.com/office/drawing/2014/main" id="{97C136B5-796F-4DE2-2F7B-23087FA805A4}"/>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D8F4F371-3805-D76D-4DBD-08A89F9AFEFD}"/>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1">
              <a:extLst>
                <a:ext uri="{FF2B5EF4-FFF2-40B4-BE49-F238E27FC236}">
                  <a16:creationId xmlns:a16="http://schemas.microsoft.com/office/drawing/2014/main" id="{38211579-5B4F-594F-52F0-FC8935A1A399}"/>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2">
              <a:extLst>
                <a:ext uri="{FF2B5EF4-FFF2-40B4-BE49-F238E27FC236}">
                  <a16:creationId xmlns:a16="http://schemas.microsoft.com/office/drawing/2014/main" id="{A41C03B4-4A23-E8C1-459C-FEE2168D5BAD}"/>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3">
              <a:extLst>
                <a:ext uri="{FF2B5EF4-FFF2-40B4-BE49-F238E27FC236}">
                  <a16:creationId xmlns:a16="http://schemas.microsoft.com/office/drawing/2014/main" id="{7FE2CFC5-F2C6-CCD0-8025-3F5CD9FE5B87}"/>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4">
              <a:extLst>
                <a:ext uri="{FF2B5EF4-FFF2-40B4-BE49-F238E27FC236}">
                  <a16:creationId xmlns:a16="http://schemas.microsoft.com/office/drawing/2014/main" id="{E84179CC-92BA-D1DD-55FC-F6EF8FC6ABFC}"/>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F3A5A516-1BD0-FBAC-09F4-DE34D507AB8C}"/>
              </a:ext>
            </a:extLst>
          </p:cNvPr>
          <p:cNvGrpSpPr/>
          <p:nvPr/>
        </p:nvGrpSpPr>
        <p:grpSpPr>
          <a:xfrm>
            <a:off x="304789" y="4536142"/>
            <a:ext cx="408471" cy="408471"/>
            <a:chOff x="4748213" y="3013075"/>
            <a:chExt cx="519113" cy="519113"/>
          </a:xfrm>
        </p:grpSpPr>
        <p:sp>
          <p:nvSpPr>
            <p:cNvPr id="37" name="Freeform 57">
              <a:extLst>
                <a:ext uri="{FF2B5EF4-FFF2-40B4-BE49-F238E27FC236}">
                  <a16:creationId xmlns:a16="http://schemas.microsoft.com/office/drawing/2014/main" id="{20986B2E-F593-5F05-2B57-3AE39EFD91CD}"/>
                </a:ext>
              </a:extLst>
            </p:cNvPr>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8">
              <a:extLst>
                <a:ext uri="{FF2B5EF4-FFF2-40B4-BE49-F238E27FC236}">
                  <a16:creationId xmlns:a16="http://schemas.microsoft.com/office/drawing/2014/main" id="{97CD5738-BD02-EE64-77A1-372728973E47}"/>
                </a:ext>
              </a:extLst>
            </p:cNvPr>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9">
              <a:extLst>
                <a:ext uri="{FF2B5EF4-FFF2-40B4-BE49-F238E27FC236}">
                  <a16:creationId xmlns:a16="http://schemas.microsoft.com/office/drawing/2014/main" id="{783AF629-2E6D-3CE5-E9E0-20FD3BA6DCFB}"/>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0">
              <a:extLst>
                <a:ext uri="{FF2B5EF4-FFF2-40B4-BE49-F238E27FC236}">
                  <a16:creationId xmlns:a16="http://schemas.microsoft.com/office/drawing/2014/main" id="{7D1C9268-74A7-8F1A-C378-4A6A29957DEC}"/>
                </a:ext>
              </a:extLst>
            </p:cNvPr>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1">
              <a:extLst>
                <a:ext uri="{FF2B5EF4-FFF2-40B4-BE49-F238E27FC236}">
                  <a16:creationId xmlns:a16="http://schemas.microsoft.com/office/drawing/2014/main" id="{B045CE62-D751-9CD0-DC3E-1EA31283B4B0}"/>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2">
              <a:extLst>
                <a:ext uri="{FF2B5EF4-FFF2-40B4-BE49-F238E27FC236}">
                  <a16:creationId xmlns:a16="http://schemas.microsoft.com/office/drawing/2014/main" id="{6314FCF7-405D-25E8-D3C4-60616C8C99AE}"/>
                </a:ext>
              </a:extLst>
            </p:cNvPr>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3">
              <a:extLst>
                <a:ext uri="{FF2B5EF4-FFF2-40B4-BE49-F238E27FC236}">
                  <a16:creationId xmlns:a16="http://schemas.microsoft.com/office/drawing/2014/main" id="{C42A22A4-FE25-D483-6A5B-291BC816DA0B}"/>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4">
              <a:extLst>
                <a:ext uri="{FF2B5EF4-FFF2-40B4-BE49-F238E27FC236}">
                  <a16:creationId xmlns:a16="http://schemas.microsoft.com/office/drawing/2014/main" id="{DDB0F959-590E-907D-666E-23F0F1C95FF6}"/>
                </a:ext>
              </a:extLst>
            </p:cNvPr>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AA746B76-3A0B-A056-75BE-9104A291C274}"/>
              </a:ext>
            </a:extLst>
          </p:cNvPr>
          <p:cNvSpPr txBox="1"/>
          <p:nvPr/>
        </p:nvSpPr>
        <p:spPr>
          <a:xfrm>
            <a:off x="999241" y="1357460"/>
            <a:ext cx="10180949" cy="369332"/>
          </a:xfrm>
          <a:prstGeom prst="rect">
            <a:avLst/>
          </a:prstGeom>
          <a:noFill/>
        </p:spPr>
        <p:txBody>
          <a:bodyPr wrap="square" rtlCol="0">
            <a:spAutoFit/>
          </a:bodyPr>
          <a:lstStyle/>
          <a:p>
            <a:endParaRPr lang="en-IN" dirty="0">
              <a:solidFill>
                <a:schemeClr val="bg2"/>
              </a:solidFill>
            </a:endParaRPr>
          </a:p>
        </p:txBody>
      </p:sp>
      <p:sp>
        <p:nvSpPr>
          <p:cNvPr id="55" name="TextBox 54">
            <a:extLst>
              <a:ext uri="{FF2B5EF4-FFF2-40B4-BE49-F238E27FC236}">
                <a16:creationId xmlns:a16="http://schemas.microsoft.com/office/drawing/2014/main" id="{626F3B5B-1F73-75A7-D9DC-B60A2C5540E8}"/>
              </a:ext>
            </a:extLst>
          </p:cNvPr>
          <p:cNvSpPr txBox="1"/>
          <p:nvPr/>
        </p:nvSpPr>
        <p:spPr>
          <a:xfrm>
            <a:off x="999241" y="2559377"/>
            <a:ext cx="9869864" cy="923330"/>
          </a:xfrm>
          <a:prstGeom prst="rect">
            <a:avLst/>
          </a:prstGeom>
          <a:noFill/>
        </p:spPr>
        <p:txBody>
          <a:bodyPr wrap="square" rtlCol="0">
            <a:spAutoFit/>
          </a:bodyPr>
          <a:lstStyle/>
          <a:p>
            <a:r>
              <a:rPr lang="en-US" dirty="0">
                <a:solidFill>
                  <a:schemeClr val="bg1"/>
                </a:solidFill>
              </a:rPr>
              <a:t> For predict, the stock market prices people search such approach and tools which will increase their profits, while minimize their risks. Prediction plays a very crucial role in stock market business which is very complicated and challenging process.</a:t>
            </a:r>
            <a:endParaRPr lang="en-IN" dirty="0">
              <a:solidFill>
                <a:schemeClr val="bg1"/>
              </a:solidFill>
            </a:endParaRPr>
          </a:p>
        </p:txBody>
      </p:sp>
      <p:sp>
        <p:nvSpPr>
          <p:cNvPr id="56" name="TextBox 55">
            <a:extLst>
              <a:ext uri="{FF2B5EF4-FFF2-40B4-BE49-F238E27FC236}">
                <a16:creationId xmlns:a16="http://schemas.microsoft.com/office/drawing/2014/main" id="{ED5F10B2-5790-23FF-808C-2882AE807507}"/>
              </a:ext>
            </a:extLst>
          </p:cNvPr>
          <p:cNvSpPr txBox="1"/>
          <p:nvPr/>
        </p:nvSpPr>
        <p:spPr>
          <a:xfrm>
            <a:off x="1011810" y="4298623"/>
            <a:ext cx="9376528" cy="1477328"/>
          </a:xfrm>
          <a:prstGeom prst="rect">
            <a:avLst/>
          </a:prstGeom>
          <a:noFill/>
        </p:spPr>
        <p:txBody>
          <a:bodyPr wrap="square" rtlCol="0">
            <a:spAutoFit/>
          </a:bodyPr>
          <a:lstStyle/>
          <a:p>
            <a:r>
              <a:rPr lang="en-US" dirty="0">
                <a:solidFill>
                  <a:schemeClr val="bg1"/>
                </a:solidFill>
              </a:rPr>
              <a:t>Employing universal methods like fundamental and technical analysis may not ensure the reliability of the prediction. To make predictions regression analysis is used mostly. In this paper we survey of well known efficient regression approach to predict the stock market price from stock market data based. In future the results of multiple regression approach could be enhanced using more number of variables.</a:t>
            </a:r>
            <a:endParaRPr lang="en-IN" dirty="0">
              <a:solidFill>
                <a:schemeClr val="bg1"/>
              </a:solidFill>
            </a:endParaRPr>
          </a:p>
        </p:txBody>
      </p:sp>
      <p:sp>
        <p:nvSpPr>
          <p:cNvPr id="2" name="TextBox 1">
            <a:extLst>
              <a:ext uri="{FF2B5EF4-FFF2-40B4-BE49-F238E27FC236}">
                <a16:creationId xmlns:a16="http://schemas.microsoft.com/office/drawing/2014/main" id="{154B23D9-ACC7-8F10-8A91-E990BB746A9C}"/>
              </a:ext>
            </a:extLst>
          </p:cNvPr>
          <p:cNvSpPr txBox="1"/>
          <p:nvPr/>
        </p:nvSpPr>
        <p:spPr>
          <a:xfrm>
            <a:off x="1011810" y="1462247"/>
            <a:ext cx="9869864" cy="646331"/>
          </a:xfrm>
          <a:prstGeom prst="rect">
            <a:avLst/>
          </a:prstGeom>
          <a:noFill/>
        </p:spPr>
        <p:txBody>
          <a:bodyPr wrap="square" rtlCol="0">
            <a:spAutoFit/>
          </a:bodyPr>
          <a:lstStyle/>
          <a:p>
            <a:r>
              <a:rPr lang="en-US" dirty="0">
                <a:solidFill>
                  <a:schemeClr val="bg1"/>
                </a:solidFill>
              </a:rPr>
              <a:t>Stock market is basically nonlinear in nature and the research on stock market is one of the most important issues in recent years. People invest in stock market based on a few prediction</a:t>
            </a:r>
            <a:endParaRPr lang="en-IN" dirty="0">
              <a:solidFill>
                <a:schemeClr val="bg1"/>
              </a:solidFill>
            </a:endParaRPr>
          </a:p>
        </p:txBody>
      </p:sp>
    </p:spTree>
    <p:extLst>
      <p:ext uri="{BB962C8B-B14F-4D97-AF65-F5344CB8AC3E}">
        <p14:creationId xmlns:p14="http://schemas.microsoft.com/office/powerpoint/2010/main" val="67689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42" presetClass="entr" presetSubtype="0" fill="hold" grpId="0" nodeType="after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anim calcmode="lin" valueType="num">
                                      <p:cBhvr>
                                        <p:cTn id="12" dur="2000" fill="hold"/>
                                        <p:tgtEl>
                                          <p:spTgt spid="11"/>
                                        </p:tgtEl>
                                        <p:attrNameLst>
                                          <p:attrName>ppt_x</p:attrName>
                                        </p:attrNameLst>
                                      </p:cBhvr>
                                      <p:tavLst>
                                        <p:tav tm="0">
                                          <p:val>
                                            <p:strVal val="#ppt_x"/>
                                          </p:val>
                                        </p:tav>
                                        <p:tav tm="100000">
                                          <p:val>
                                            <p:strVal val="#ppt_x"/>
                                          </p:val>
                                        </p:tav>
                                      </p:tavLst>
                                    </p:anim>
                                    <p:anim calcmode="lin" valueType="num">
                                      <p:cBhvr>
                                        <p:cTn id="13" dur="2000" fill="hold"/>
                                        <p:tgtEl>
                                          <p:spTgt spid="11"/>
                                        </p:tgtEl>
                                        <p:attrNameLst>
                                          <p:attrName>ppt_y</p:attrName>
                                        </p:attrNameLst>
                                      </p:cBhvr>
                                      <p:tavLst>
                                        <p:tav tm="0">
                                          <p:val>
                                            <p:strVal val="#ppt_y+.1"/>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60"/>
          <p:cNvSpPr>
            <a:spLocks noChangeArrowheads="1"/>
          </p:cNvSpPr>
          <p:nvPr/>
        </p:nvSpPr>
        <p:spPr bwMode="auto">
          <a:xfrm>
            <a:off x="1"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Rectangle 22"/>
          <p:cNvSpPr>
            <a:spLocks noChangeArrowheads="1"/>
          </p:cNvSpPr>
          <p:nvPr/>
        </p:nvSpPr>
        <p:spPr bwMode="auto">
          <a:xfrm>
            <a:off x="1093787" y="-44450"/>
            <a:ext cx="79375" cy="2589213"/>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23"/>
          <p:cNvSpPr>
            <a:spLocks noChangeArrowheads="1"/>
          </p:cNvSpPr>
          <p:nvPr/>
        </p:nvSpPr>
        <p:spPr bwMode="auto">
          <a:xfrm>
            <a:off x="1093787" y="5899150"/>
            <a:ext cx="79375" cy="1009650"/>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Placeholder 12">
            <a:extLst>
              <a:ext uri="{FF2B5EF4-FFF2-40B4-BE49-F238E27FC236}">
                <a16:creationId xmlns:a16="http://schemas.microsoft.com/office/drawing/2014/main" id="{5D867771-5084-4ADE-A6D0-BDCBA4E845E0}"/>
              </a:ext>
            </a:extLst>
          </p:cNvPr>
          <p:cNvPicPr>
            <a:picLocks noGrp="1" noChangeAspect="1"/>
          </p:cNvPicPr>
          <p:nvPr>
            <p:ph type="pic" sz="quarter" idx="10"/>
          </p:nvPr>
        </p:nvPicPr>
        <p:blipFill>
          <a:blip r:embed="rId2"/>
          <a:srcRect l="22973" r="22973"/>
          <a:stretch>
            <a:fillRect/>
          </a:stretch>
        </p:blipFill>
        <p:spPr>
          <a:xfrm>
            <a:off x="1489099" y="1250156"/>
            <a:ext cx="2984500" cy="5521325"/>
          </a:xfrm>
          <a:prstGeom prst="rect">
            <a:avLst/>
          </a:prstGeom>
        </p:spPr>
      </p:pic>
      <p:pic>
        <p:nvPicPr>
          <p:cNvPr id="14" name="Picture 13">
            <a:extLst>
              <a:ext uri="{FF2B5EF4-FFF2-40B4-BE49-F238E27FC236}">
                <a16:creationId xmlns:a16="http://schemas.microsoft.com/office/drawing/2014/main" id="{9E0545E0-D836-404A-86FF-5AA5E135BD68}"/>
              </a:ext>
            </a:extLst>
          </p:cNvPr>
          <p:cNvPicPr>
            <a:picLocks noChangeAspect="1"/>
          </p:cNvPicPr>
          <p:nvPr/>
        </p:nvPicPr>
        <p:blipFill>
          <a:blip r:embed="rId3"/>
          <a:stretch>
            <a:fillRect/>
          </a:stretch>
        </p:blipFill>
        <p:spPr>
          <a:xfrm>
            <a:off x="8513675" y="1250156"/>
            <a:ext cx="3416331" cy="5521324"/>
          </a:xfrm>
          <a:prstGeom prst="rect">
            <a:avLst/>
          </a:prstGeom>
        </p:spPr>
      </p:pic>
      <p:sp>
        <p:nvSpPr>
          <p:cNvPr id="9" name="Rectangle 8">
            <a:extLst>
              <a:ext uri="{FF2B5EF4-FFF2-40B4-BE49-F238E27FC236}">
                <a16:creationId xmlns:a16="http://schemas.microsoft.com/office/drawing/2014/main" id="{FBECE350-415C-09B5-69E6-7425CFDC029E}"/>
              </a:ext>
            </a:extLst>
          </p:cNvPr>
          <p:cNvSpPr/>
          <p:nvPr/>
        </p:nvSpPr>
        <p:spPr>
          <a:xfrm>
            <a:off x="3990180" y="225545"/>
            <a:ext cx="4833257" cy="1246495"/>
          </a:xfrm>
          <a:prstGeom prst="rect">
            <a:avLst/>
          </a:prstGeom>
        </p:spPr>
        <p:txBody>
          <a:bodyPr wrap="square">
            <a:spAutoFit/>
          </a:bodyPr>
          <a:lstStyle/>
          <a:p>
            <a:pPr algn="ctr">
              <a:lnSpc>
                <a:spcPts val="3000"/>
              </a:lnSpc>
            </a:pPr>
            <a:r>
              <a:rPr lang="en-US" sz="2800" b="1">
                <a:solidFill>
                  <a:schemeClr val="bg1"/>
                </a:solidFill>
                <a:latin typeface="+mj-lt"/>
              </a:rPr>
              <a:t>Technology Requirements </a:t>
            </a:r>
            <a:endParaRPr lang="en-US" sz="2800" b="1" dirty="0">
              <a:solidFill>
                <a:schemeClr val="bg1"/>
              </a:solidFill>
              <a:latin typeface="+mj-lt"/>
            </a:endParaRPr>
          </a:p>
          <a:p>
            <a:pPr algn="ctr">
              <a:lnSpc>
                <a:spcPts val="3000"/>
              </a:lnSpc>
            </a:pPr>
            <a:r>
              <a:rPr lang="en-US" sz="2800" b="1" dirty="0">
                <a:solidFill>
                  <a:schemeClr val="bg1"/>
                </a:solidFill>
                <a:latin typeface="+mj-lt"/>
              </a:rPr>
              <a:t>  </a:t>
            </a:r>
            <a:r>
              <a:rPr lang="en-US" sz="2800" b="1" dirty="0">
                <a:solidFill>
                  <a:srgbClr val="ED9131"/>
                </a:solidFill>
                <a:latin typeface="+mj-lt"/>
              </a:rPr>
              <a:t>Hardware and Software Requirements</a:t>
            </a:r>
          </a:p>
        </p:txBody>
      </p:sp>
    </p:spTree>
    <p:extLst>
      <p:ext uri="{BB962C8B-B14F-4D97-AF65-F5344CB8AC3E}">
        <p14:creationId xmlns:p14="http://schemas.microsoft.com/office/powerpoint/2010/main" val="183265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0"/>
          <p:cNvSpPr>
            <a:spLocks noChangeArrowheads="1"/>
          </p:cNvSpPr>
          <p:nvPr/>
        </p:nvSpPr>
        <p:spPr bwMode="auto">
          <a:xfrm>
            <a:off x="0" y="-2042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110"/>
          <p:cNvSpPr>
            <a:spLocks noChangeArrowheads="1"/>
          </p:cNvSpPr>
          <p:nvPr/>
        </p:nvSpPr>
        <p:spPr bwMode="auto">
          <a:xfrm>
            <a:off x="4772025" y="1040069"/>
            <a:ext cx="1606550" cy="74613"/>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4639435" y="495403"/>
            <a:ext cx="5968546" cy="477054"/>
          </a:xfrm>
          <a:prstGeom prst="rect">
            <a:avLst/>
          </a:prstGeom>
        </p:spPr>
        <p:txBody>
          <a:bodyPr wrap="square">
            <a:spAutoFit/>
          </a:bodyPr>
          <a:lstStyle/>
          <a:p>
            <a:pPr>
              <a:lnSpc>
                <a:spcPts val="3000"/>
              </a:lnSpc>
            </a:pPr>
            <a:r>
              <a:rPr lang="en-US" sz="2800" b="1" dirty="0">
                <a:solidFill>
                  <a:schemeClr val="bg1"/>
                </a:solidFill>
                <a:latin typeface="+mj-lt"/>
              </a:rPr>
              <a:t>What is Stock market </a:t>
            </a:r>
            <a:r>
              <a:rPr lang="en-US" sz="2800" b="1" dirty="0">
                <a:solidFill>
                  <a:srgbClr val="ED9131"/>
                </a:solidFill>
                <a:latin typeface="+mj-lt"/>
              </a:rPr>
              <a:t>Prediction?</a:t>
            </a:r>
          </a:p>
        </p:txBody>
      </p:sp>
      <p:sp>
        <p:nvSpPr>
          <p:cNvPr id="15" name="Rectangle 14"/>
          <p:cNvSpPr/>
          <p:nvPr/>
        </p:nvSpPr>
        <p:spPr>
          <a:xfrm>
            <a:off x="850197" y="689788"/>
            <a:ext cx="3310323" cy="5693866"/>
          </a:xfrm>
          <a:prstGeom prst="rect">
            <a:avLst/>
          </a:prstGeom>
        </p:spPr>
        <p:txBody>
          <a:bodyPr wrap="square">
            <a:spAutoFit/>
          </a:bodyPr>
          <a:lstStyle/>
          <a:p>
            <a:pPr marL="285750" indent="-285750" algn="just">
              <a:buFont typeface="Wingdings" panose="05000000000000000000" pitchFamily="2" charset="2"/>
              <a:buChar char="Ø"/>
            </a:pPr>
            <a:r>
              <a:rPr lang="en-US" sz="1400" dirty="0">
                <a:solidFill>
                  <a:schemeClr val="bg1"/>
                </a:solidFill>
              </a:rPr>
              <a:t>Stock Market Prediction's purpose is to estimate the future worth of a company's earnings via stocks.</a:t>
            </a:r>
          </a:p>
          <a:p>
            <a:pPr marL="285750" indent="-285750" algn="just">
              <a:buFont typeface="Wingdings" panose="05000000000000000000" pitchFamily="2" charset="2"/>
              <a:buChar char="Ø"/>
            </a:pPr>
            <a:endParaRPr lang="en-US" sz="1400" dirty="0">
              <a:solidFill>
                <a:schemeClr val="bg1"/>
              </a:solidFill>
            </a:endParaRPr>
          </a:p>
          <a:p>
            <a:pPr marL="285750" indent="-285750" algn="just">
              <a:buFont typeface="Wingdings" panose="05000000000000000000" pitchFamily="2" charset="2"/>
              <a:buChar char="Ø"/>
            </a:pPr>
            <a:r>
              <a:rPr lang="en-US" sz="1400" dirty="0">
                <a:solidFill>
                  <a:schemeClr val="bg1"/>
                </a:solidFill>
              </a:rPr>
              <a:t> Machine learning is a new occurrence in stock market forecasting approaches that provides forecasts founded on the principles of current stock indexes by training on their prior data. </a:t>
            </a:r>
          </a:p>
          <a:p>
            <a:pPr marL="285750" indent="-285750" algn="just">
              <a:buFont typeface="Wingdings" panose="05000000000000000000" pitchFamily="2" charset="2"/>
              <a:buChar char="Ø"/>
            </a:pPr>
            <a:endParaRPr lang="en-US" sz="1400" dirty="0">
              <a:solidFill>
                <a:schemeClr val="bg1"/>
              </a:solidFill>
            </a:endParaRPr>
          </a:p>
          <a:p>
            <a:pPr marL="285750" indent="-285750" algn="just">
              <a:buFont typeface="Wingdings" panose="05000000000000000000" pitchFamily="2" charset="2"/>
              <a:buChar char="Ø"/>
            </a:pPr>
            <a:r>
              <a:rPr lang="en-US" sz="1400" dirty="0">
                <a:solidFill>
                  <a:schemeClr val="bg1"/>
                </a:solidFill>
              </a:rPr>
              <a:t>To develop correct estimates, machine learning employs a range of products. The study focuses on predicting stock value using regression as well as other machine learning technologies.</a:t>
            </a:r>
          </a:p>
          <a:p>
            <a:pPr marL="285750" indent="-285750" algn="just">
              <a:buFont typeface="Wingdings" panose="05000000000000000000" pitchFamily="2" charset="2"/>
              <a:buChar char="Ø"/>
            </a:pPr>
            <a:endParaRPr lang="en-US" sz="1400" dirty="0">
              <a:solidFill>
                <a:schemeClr val="bg1"/>
              </a:solidFill>
            </a:endParaRPr>
          </a:p>
          <a:p>
            <a:pPr marL="285750" indent="-285750" algn="just">
              <a:buFont typeface="Wingdings" panose="05000000000000000000" pitchFamily="2" charset="2"/>
              <a:buChar char="Ø"/>
            </a:pPr>
            <a:r>
              <a:rPr lang="en-US" sz="1400" dirty="0">
                <a:solidFill>
                  <a:schemeClr val="bg1"/>
                </a:solidFill>
              </a:rPr>
              <a:t> The goal of Stock Market Prediction is to forecast the future value of a company's performance through stocks. </a:t>
            </a:r>
          </a:p>
          <a:p>
            <a:pPr marL="285750" indent="-285750" algn="just">
              <a:buFont typeface="Wingdings" panose="05000000000000000000" pitchFamily="2" charset="2"/>
              <a:buChar char="Ø"/>
            </a:pPr>
            <a:endParaRPr lang="en-US" sz="1400" dirty="0">
              <a:solidFill>
                <a:schemeClr val="bg1"/>
              </a:solidFill>
            </a:endParaRPr>
          </a:p>
          <a:p>
            <a:pPr marL="285750" indent="-285750" algn="just">
              <a:buFont typeface="Wingdings" panose="05000000000000000000" pitchFamily="2" charset="2"/>
              <a:buChar char="Ø"/>
            </a:pPr>
            <a:r>
              <a:rPr lang="en-US" sz="1400" dirty="0">
                <a:solidFill>
                  <a:schemeClr val="bg1"/>
                </a:solidFill>
              </a:rPr>
              <a:t>Machine learning is a novel event in share market forecasting methodologies that deliver projections based on actual stock index principles by training on their previous data. </a:t>
            </a:r>
            <a:endParaRPr lang="en-US" sz="1400" b="1" dirty="0">
              <a:solidFill>
                <a:schemeClr val="bg1"/>
              </a:solidFill>
              <a:latin typeface="+mj-lt"/>
            </a:endParaRPr>
          </a:p>
        </p:txBody>
      </p:sp>
      <p:pic>
        <p:nvPicPr>
          <p:cNvPr id="17" name="Picture Placeholder 16">
            <a:extLst>
              <a:ext uri="{FF2B5EF4-FFF2-40B4-BE49-F238E27FC236}">
                <a16:creationId xmlns:a16="http://schemas.microsoft.com/office/drawing/2014/main" id="{5DDC4078-4804-40CB-A1ED-589D3896CEF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2309" r="22309"/>
          <a:stretch>
            <a:fillRect/>
          </a:stretch>
        </p:blipFill>
        <p:spPr>
          <a:xfrm>
            <a:off x="4800963" y="1569876"/>
            <a:ext cx="1862138" cy="2241550"/>
          </a:xfrm>
        </p:spPr>
      </p:pic>
      <p:pic>
        <p:nvPicPr>
          <p:cNvPr id="19" name="Picture Placeholder 18">
            <a:extLst>
              <a:ext uri="{FF2B5EF4-FFF2-40B4-BE49-F238E27FC236}">
                <a16:creationId xmlns:a16="http://schemas.microsoft.com/office/drawing/2014/main" id="{35672D23-50D9-4648-9A1D-BC5BC0954158}"/>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811" r="16811"/>
          <a:stretch>
            <a:fillRect/>
          </a:stretch>
        </p:blipFill>
        <p:spPr>
          <a:xfrm>
            <a:off x="7045439" y="1569876"/>
            <a:ext cx="1862138" cy="2241550"/>
          </a:xfrm>
        </p:spPr>
      </p:pic>
      <p:pic>
        <p:nvPicPr>
          <p:cNvPr id="21" name="Picture Placeholder 20">
            <a:extLst>
              <a:ext uri="{FF2B5EF4-FFF2-40B4-BE49-F238E27FC236}">
                <a16:creationId xmlns:a16="http://schemas.microsoft.com/office/drawing/2014/main" id="{621B27E6-F9B1-4B90-8088-5D68F2E8B9F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309" r="22309"/>
          <a:stretch>
            <a:fillRect/>
          </a:stretch>
        </p:blipFill>
        <p:spPr>
          <a:xfrm>
            <a:off x="9289915" y="1569876"/>
            <a:ext cx="1862138" cy="2241550"/>
          </a:xfrm>
        </p:spPr>
      </p:pic>
      <p:sp>
        <p:nvSpPr>
          <p:cNvPr id="7" name="Rectangle 16"/>
          <p:cNvSpPr>
            <a:spLocks noChangeArrowheads="1"/>
          </p:cNvSpPr>
          <p:nvPr/>
        </p:nvSpPr>
        <p:spPr bwMode="auto">
          <a:xfrm>
            <a:off x="4807248" y="3964662"/>
            <a:ext cx="1862138" cy="341540"/>
          </a:xfrm>
          <a:prstGeom prst="rect">
            <a:avLst/>
          </a:prstGeom>
          <a:solidFill>
            <a:srgbClr val="ED9131">
              <a:alpha val="8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18"/>
          <p:cNvSpPr>
            <a:spLocks noChangeArrowheads="1"/>
          </p:cNvSpPr>
          <p:nvPr/>
        </p:nvSpPr>
        <p:spPr bwMode="auto">
          <a:xfrm>
            <a:off x="7039430" y="3961858"/>
            <a:ext cx="1862138" cy="341540"/>
          </a:xfrm>
          <a:prstGeom prst="rect">
            <a:avLst/>
          </a:prstGeom>
          <a:solidFill>
            <a:srgbClr val="ED9131">
              <a:alpha val="8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20"/>
          <p:cNvSpPr>
            <a:spLocks noChangeArrowheads="1"/>
          </p:cNvSpPr>
          <p:nvPr/>
        </p:nvSpPr>
        <p:spPr bwMode="auto">
          <a:xfrm>
            <a:off x="9289915" y="3959106"/>
            <a:ext cx="1862138" cy="341540"/>
          </a:xfrm>
          <a:prstGeom prst="rect">
            <a:avLst/>
          </a:prstGeom>
          <a:solidFill>
            <a:srgbClr val="ED9131">
              <a:alpha val="85000"/>
            </a:srgb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95183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outVertical)">
                                      <p:cBhvr>
                                        <p:cTn id="14" dur="500"/>
                                        <p:tgtEl>
                                          <p:spTgt spid="8"/>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95"/>
          <p:cNvSpPr>
            <a:spLocks noChangeArrowheads="1"/>
          </p:cNvSpPr>
          <p:nvPr/>
        </p:nvSpPr>
        <p:spPr bwMode="auto">
          <a:xfrm>
            <a:off x="1162050" y="-47625"/>
            <a:ext cx="74613" cy="259238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96"/>
          <p:cNvSpPr>
            <a:spLocks noChangeArrowheads="1"/>
          </p:cNvSpPr>
          <p:nvPr/>
        </p:nvSpPr>
        <p:spPr bwMode="auto">
          <a:xfrm>
            <a:off x="1162050" y="5894388"/>
            <a:ext cx="74613" cy="101123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3477251" y="1147428"/>
            <a:ext cx="6668661" cy="2031325"/>
          </a:xfrm>
          <a:prstGeom prst="rect">
            <a:avLst/>
          </a:prstGeom>
        </p:spPr>
        <p:txBody>
          <a:bodyPr wrap="square">
            <a:spAutoFit/>
          </a:bodyPr>
          <a:lstStyle/>
          <a:p>
            <a:r>
              <a:rPr lang="en-IN" dirty="0">
                <a:solidFill>
                  <a:schemeClr val="bg1"/>
                </a:solidFill>
              </a:rPr>
              <a:t>Stock market prediction is a computerized prediction method that highlights the danger that investors face while investing in stocks. It forecasts stock prices and currency rates while considering the user's basic knowledge and statistical analysis.</a:t>
            </a:r>
            <a:r>
              <a:rPr lang="en-US" dirty="0"/>
              <a:t> </a:t>
            </a:r>
            <a:r>
              <a:rPr lang="en-US" dirty="0">
                <a:solidFill>
                  <a:schemeClr val="bg1"/>
                </a:solidFill>
              </a:rPr>
              <a:t>Machine learning uses a variety of items to produce precise predictions. The research focuses on applying regression and other machine learning methods to predict stock value. </a:t>
            </a:r>
            <a:endParaRPr lang="en-IN" dirty="0">
              <a:solidFill>
                <a:schemeClr val="bg1"/>
              </a:solidFill>
            </a:endParaRPr>
          </a:p>
        </p:txBody>
      </p:sp>
      <p:sp>
        <p:nvSpPr>
          <p:cNvPr id="11" name="Rectangle 10"/>
          <p:cNvSpPr/>
          <p:nvPr/>
        </p:nvSpPr>
        <p:spPr>
          <a:xfrm>
            <a:off x="2398713" y="434093"/>
            <a:ext cx="9516767" cy="502766"/>
          </a:xfrm>
          <a:prstGeom prst="rect">
            <a:avLst/>
          </a:prstGeom>
        </p:spPr>
        <p:txBody>
          <a:bodyPr wrap="square">
            <a:spAutoFit/>
          </a:bodyPr>
          <a:lstStyle/>
          <a:p>
            <a:pPr>
              <a:lnSpc>
                <a:spcPts val="3000"/>
              </a:lnSpc>
            </a:pPr>
            <a:r>
              <a:rPr lang="en-US" sz="3600" b="1" dirty="0">
                <a:solidFill>
                  <a:schemeClr val="bg1"/>
                </a:solidFill>
                <a:latin typeface="+mj-lt"/>
              </a:rPr>
              <a:t>Working of  Stock Market</a:t>
            </a:r>
            <a:r>
              <a:rPr lang="en-US" sz="3600" b="1" dirty="0">
                <a:latin typeface="+mj-lt"/>
              </a:rPr>
              <a:t> </a:t>
            </a:r>
            <a:r>
              <a:rPr lang="en-US" sz="3600" b="1" dirty="0">
                <a:solidFill>
                  <a:srgbClr val="ED9131"/>
                </a:solidFill>
                <a:latin typeface="+mj-lt"/>
              </a:rPr>
              <a:t>Prediction Works?</a:t>
            </a:r>
          </a:p>
        </p:txBody>
      </p:sp>
      <p:pic>
        <p:nvPicPr>
          <p:cNvPr id="14" name="image13.jpeg">
            <a:extLst>
              <a:ext uri="{FF2B5EF4-FFF2-40B4-BE49-F238E27FC236}">
                <a16:creationId xmlns:a16="http://schemas.microsoft.com/office/drawing/2014/main" id="{6594FB99-BFBA-44CE-9DF1-50BDCA1E2C48}"/>
              </a:ext>
            </a:extLst>
          </p:cNvPr>
          <p:cNvPicPr>
            <a:picLocks noChangeAspect="1"/>
          </p:cNvPicPr>
          <p:nvPr/>
        </p:nvPicPr>
        <p:blipFill>
          <a:blip r:embed="rId2" cstate="print"/>
          <a:stretch>
            <a:fillRect/>
          </a:stretch>
        </p:blipFill>
        <p:spPr>
          <a:xfrm>
            <a:off x="3958588" y="3679248"/>
            <a:ext cx="5521960" cy="1797685"/>
          </a:xfrm>
          <a:prstGeom prst="rect">
            <a:avLst/>
          </a:prstGeom>
        </p:spPr>
      </p:pic>
    </p:spTree>
    <p:extLst>
      <p:ext uri="{BB962C8B-B14F-4D97-AF65-F5344CB8AC3E}">
        <p14:creationId xmlns:p14="http://schemas.microsoft.com/office/powerpoint/2010/main" val="3965150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60"/>
          <p:cNvSpPr>
            <a:spLocks noChangeArrowheads="1"/>
          </p:cNvSpPr>
          <p:nvPr/>
        </p:nvSpPr>
        <p:spPr bwMode="auto">
          <a:xfrm>
            <a:off x="0" y="23813"/>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57"/>
          <p:cNvSpPr/>
          <p:nvPr/>
        </p:nvSpPr>
        <p:spPr>
          <a:xfrm>
            <a:off x="4943476" y="1285813"/>
            <a:ext cx="8156004" cy="477054"/>
          </a:xfrm>
          <a:prstGeom prst="rect">
            <a:avLst/>
          </a:prstGeom>
        </p:spPr>
        <p:txBody>
          <a:bodyPr wrap="square">
            <a:spAutoFit/>
          </a:bodyPr>
          <a:lstStyle/>
          <a:p>
            <a:pPr>
              <a:lnSpc>
                <a:spcPts val="3000"/>
              </a:lnSpc>
            </a:pPr>
            <a:r>
              <a:rPr lang="en-US" sz="2800" b="1" dirty="0">
                <a:solidFill>
                  <a:schemeClr val="bg1"/>
                </a:solidFill>
                <a:latin typeface="+mj-lt"/>
              </a:rPr>
              <a:t>Special </a:t>
            </a:r>
            <a:r>
              <a:rPr lang="en-US" sz="2800" b="1" dirty="0">
                <a:solidFill>
                  <a:srgbClr val="ED9131"/>
                </a:solidFill>
                <a:latin typeface="+mj-lt"/>
              </a:rPr>
              <a:t>Features</a:t>
            </a:r>
          </a:p>
        </p:txBody>
      </p:sp>
      <p:sp>
        <p:nvSpPr>
          <p:cNvPr id="4" name="Rectangle 26"/>
          <p:cNvSpPr>
            <a:spLocks noChangeArrowheads="1"/>
          </p:cNvSpPr>
          <p:nvPr/>
        </p:nvSpPr>
        <p:spPr bwMode="auto">
          <a:xfrm>
            <a:off x="4260850" y="2592388"/>
            <a:ext cx="1504950" cy="134143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28"/>
          <p:cNvSpPr>
            <a:spLocks noChangeArrowheads="1"/>
          </p:cNvSpPr>
          <p:nvPr/>
        </p:nvSpPr>
        <p:spPr bwMode="auto">
          <a:xfrm>
            <a:off x="4260850" y="3933824"/>
            <a:ext cx="1504950" cy="2278387"/>
          </a:xfrm>
          <a:prstGeom prst="rect">
            <a:avLst/>
          </a:prstGeom>
          <a:solidFill>
            <a:srgbClr val="0D0D0D">
              <a:alpha val="7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Rectangle 30"/>
          <p:cNvSpPr>
            <a:spLocks noChangeArrowheads="1"/>
          </p:cNvSpPr>
          <p:nvPr/>
        </p:nvSpPr>
        <p:spPr bwMode="auto">
          <a:xfrm>
            <a:off x="6415088" y="2592388"/>
            <a:ext cx="1508125" cy="134143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32"/>
          <p:cNvSpPr>
            <a:spLocks noChangeArrowheads="1"/>
          </p:cNvSpPr>
          <p:nvPr/>
        </p:nvSpPr>
        <p:spPr bwMode="auto">
          <a:xfrm>
            <a:off x="6415088" y="3933825"/>
            <a:ext cx="1508125" cy="2278386"/>
          </a:xfrm>
          <a:prstGeom prst="rect">
            <a:avLst/>
          </a:prstGeom>
          <a:solidFill>
            <a:srgbClr val="0D0D0D">
              <a:alpha val="7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34"/>
          <p:cNvSpPr>
            <a:spLocks noChangeArrowheads="1"/>
          </p:cNvSpPr>
          <p:nvPr/>
        </p:nvSpPr>
        <p:spPr bwMode="auto">
          <a:xfrm>
            <a:off x="8569325" y="2592388"/>
            <a:ext cx="1509713" cy="134143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36"/>
          <p:cNvSpPr>
            <a:spLocks noChangeArrowheads="1"/>
          </p:cNvSpPr>
          <p:nvPr/>
        </p:nvSpPr>
        <p:spPr bwMode="auto">
          <a:xfrm>
            <a:off x="8569325" y="3933824"/>
            <a:ext cx="1509713" cy="2278385"/>
          </a:xfrm>
          <a:prstGeom prst="rect">
            <a:avLst/>
          </a:prstGeom>
          <a:solidFill>
            <a:srgbClr val="0D0D0D">
              <a:alpha val="7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38"/>
          <p:cNvSpPr>
            <a:spLocks noChangeArrowheads="1"/>
          </p:cNvSpPr>
          <p:nvPr/>
        </p:nvSpPr>
        <p:spPr bwMode="auto">
          <a:xfrm>
            <a:off x="2101850" y="2592388"/>
            <a:ext cx="1509713" cy="1341438"/>
          </a:xfrm>
          <a:prstGeom prst="rect">
            <a:avLst/>
          </a:prstGeom>
          <a:solidFill>
            <a:srgbClr val="ED913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p:cNvGrpSpPr/>
          <p:nvPr/>
        </p:nvGrpSpPr>
        <p:grpSpPr>
          <a:xfrm>
            <a:off x="2651125" y="3001963"/>
            <a:ext cx="415926" cy="538162"/>
            <a:chOff x="2651125" y="3001963"/>
            <a:chExt cx="415926" cy="538162"/>
          </a:xfrm>
        </p:grpSpPr>
        <p:sp>
          <p:nvSpPr>
            <p:cNvPr id="12" name="Freeform 40"/>
            <p:cNvSpPr>
              <a:spLocks/>
            </p:cNvSpPr>
            <p:nvPr/>
          </p:nvSpPr>
          <p:spPr bwMode="auto">
            <a:xfrm>
              <a:off x="2792413" y="3452813"/>
              <a:ext cx="128588" cy="57150"/>
            </a:xfrm>
            <a:custGeom>
              <a:avLst/>
              <a:gdLst>
                <a:gd name="T0" fmla="*/ 30 w 34"/>
                <a:gd name="T1" fmla="*/ 12 h 15"/>
                <a:gd name="T2" fmla="*/ 30 w 34"/>
                <a:gd name="T3" fmla="*/ 8 h 15"/>
                <a:gd name="T4" fmla="*/ 5 w 34"/>
                <a:gd name="T5" fmla="*/ 8 h 15"/>
                <a:gd name="T6" fmla="*/ 5 w 34"/>
                <a:gd name="T7" fmla="*/ 11 h 15"/>
                <a:gd name="T8" fmla="*/ 7 w 34"/>
                <a:gd name="T9" fmla="*/ 11 h 15"/>
                <a:gd name="T10" fmla="*/ 5 w 34"/>
                <a:gd name="T11" fmla="*/ 8 h 15"/>
                <a:gd name="T12" fmla="*/ 5 w 34"/>
                <a:gd name="T13" fmla="*/ 11 h 15"/>
                <a:gd name="T14" fmla="*/ 7 w 34"/>
                <a:gd name="T15" fmla="*/ 11 h 15"/>
                <a:gd name="T16" fmla="*/ 7 w 34"/>
                <a:gd name="T17" fmla="*/ 4 h 15"/>
                <a:gd name="T18" fmla="*/ 5 w 34"/>
                <a:gd name="T19" fmla="*/ 4 h 15"/>
                <a:gd name="T20" fmla="*/ 5 w 34"/>
                <a:gd name="T21" fmla="*/ 7 h 15"/>
                <a:gd name="T22" fmla="*/ 7 w 34"/>
                <a:gd name="T23" fmla="*/ 4 h 15"/>
                <a:gd name="T24" fmla="*/ 5 w 34"/>
                <a:gd name="T25" fmla="*/ 4 h 15"/>
                <a:gd name="T26" fmla="*/ 5 w 34"/>
                <a:gd name="T27" fmla="*/ 7 h 15"/>
                <a:gd name="T28" fmla="*/ 30 w 34"/>
                <a:gd name="T29" fmla="*/ 7 h 15"/>
                <a:gd name="T30" fmla="*/ 30 w 34"/>
                <a:gd name="T31" fmla="*/ 4 h 15"/>
                <a:gd name="T32" fmla="*/ 27 w 34"/>
                <a:gd name="T33" fmla="*/ 4 h 15"/>
                <a:gd name="T34" fmla="*/ 30 w 34"/>
                <a:gd name="T35" fmla="*/ 7 h 15"/>
                <a:gd name="T36" fmla="*/ 30 w 34"/>
                <a:gd name="T37" fmla="*/ 4 h 15"/>
                <a:gd name="T38" fmla="*/ 27 w 34"/>
                <a:gd name="T39" fmla="*/ 4 h 15"/>
                <a:gd name="T40" fmla="*/ 27 w 34"/>
                <a:gd name="T41" fmla="*/ 11 h 15"/>
                <a:gd name="T42" fmla="*/ 30 w 34"/>
                <a:gd name="T43" fmla="*/ 11 h 15"/>
                <a:gd name="T44" fmla="*/ 30 w 34"/>
                <a:gd name="T45" fmla="*/ 8 h 15"/>
                <a:gd name="T46" fmla="*/ 27 w 34"/>
                <a:gd name="T47" fmla="*/ 11 h 15"/>
                <a:gd name="T48" fmla="*/ 30 w 34"/>
                <a:gd name="T49" fmla="*/ 11 h 15"/>
                <a:gd name="T50" fmla="*/ 30 w 34"/>
                <a:gd name="T51" fmla="*/ 8 h 15"/>
                <a:gd name="T52" fmla="*/ 30 w 34"/>
                <a:gd name="T53" fmla="*/ 12 h 15"/>
                <a:gd name="T54" fmla="*/ 30 w 34"/>
                <a:gd name="T55" fmla="*/ 15 h 15"/>
                <a:gd name="T56" fmla="*/ 34 w 34"/>
                <a:gd name="T57" fmla="*/ 11 h 15"/>
                <a:gd name="T58" fmla="*/ 34 w 34"/>
                <a:gd name="T59" fmla="*/ 4 h 15"/>
                <a:gd name="T60" fmla="*/ 30 w 34"/>
                <a:gd name="T61" fmla="*/ 0 h 15"/>
                <a:gd name="T62" fmla="*/ 5 w 34"/>
                <a:gd name="T63" fmla="*/ 0 h 15"/>
                <a:gd name="T64" fmla="*/ 0 w 34"/>
                <a:gd name="T65" fmla="*/ 4 h 15"/>
                <a:gd name="T66" fmla="*/ 0 w 34"/>
                <a:gd name="T67" fmla="*/ 11 h 15"/>
                <a:gd name="T68" fmla="*/ 5 w 34"/>
                <a:gd name="T69" fmla="*/ 15 h 15"/>
                <a:gd name="T70" fmla="*/ 30 w 34"/>
                <a:gd name="T71" fmla="*/ 15 h 15"/>
                <a:gd name="T72" fmla="*/ 30 w 34"/>
                <a:gd name="T7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15">
                  <a:moveTo>
                    <a:pt x="30" y="12"/>
                  </a:moveTo>
                  <a:cubicBezTo>
                    <a:pt x="30" y="8"/>
                    <a:pt x="30" y="8"/>
                    <a:pt x="30" y="8"/>
                  </a:cubicBezTo>
                  <a:cubicBezTo>
                    <a:pt x="5" y="8"/>
                    <a:pt x="5" y="8"/>
                    <a:pt x="5" y="8"/>
                  </a:cubicBezTo>
                  <a:cubicBezTo>
                    <a:pt x="5" y="11"/>
                    <a:pt x="5" y="11"/>
                    <a:pt x="5" y="11"/>
                  </a:cubicBezTo>
                  <a:cubicBezTo>
                    <a:pt x="7" y="11"/>
                    <a:pt x="7" y="11"/>
                    <a:pt x="7" y="11"/>
                  </a:cubicBezTo>
                  <a:cubicBezTo>
                    <a:pt x="7" y="9"/>
                    <a:pt x="6" y="8"/>
                    <a:pt x="5" y="8"/>
                  </a:cubicBezTo>
                  <a:cubicBezTo>
                    <a:pt x="5" y="11"/>
                    <a:pt x="5" y="11"/>
                    <a:pt x="5" y="11"/>
                  </a:cubicBezTo>
                  <a:cubicBezTo>
                    <a:pt x="7" y="11"/>
                    <a:pt x="7" y="11"/>
                    <a:pt x="7" y="11"/>
                  </a:cubicBezTo>
                  <a:cubicBezTo>
                    <a:pt x="7" y="4"/>
                    <a:pt x="7" y="4"/>
                    <a:pt x="7" y="4"/>
                  </a:cubicBezTo>
                  <a:cubicBezTo>
                    <a:pt x="5" y="4"/>
                    <a:pt x="5" y="4"/>
                    <a:pt x="5" y="4"/>
                  </a:cubicBezTo>
                  <a:cubicBezTo>
                    <a:pt x="5" y="7"/>
                    <a:pt x="5" y="7"/>
                    <a:pt x="5" y="7"/>
                  </a:cubicBezTo>
                  <a:cubicBezTo>
                    <a:pt x="6" y="7"/>
                    <a:pt x="7" y="6"/>
                    <a:pt x="7" y="4"/>
                  </a:cubicBezTo>
                  <a:cubicBezTo>
                    <a:pt x="5" y="4"/>
                    <a:pt x="5" y="4"/>
                    <a:pt x="5" y="4"/>
                  </a:cubicBezTo>
                  <a:cubicBezTo>
                    <a:pt x="5" y="7"/>
                    <a:pt x="5" y="7"/>
                    <a:pt x="5" y="7"/>
                  </a:cubicBezTo>
                  <a:cubicBezTo>
                    <a:pt x="30" y="7"/>
                    <a:pt x="30" y="7"/>
                    <a:pt x="30" y="7"/>
                  </a:cubicBezTo>
                  <a:cubicBezTo>
                    <a:pt x="30" y="4"/>
                    <a:pt x="30" y="4"/>
                    <a:pt x="30" y="4"/>
                  </a:cubicBezTo>
                  <a:cubicBezTo>
                    <a:pt x="27" y="4"/>
                    <a:pt x="27" y="4"/>
                    <a:pt x="27" y="4"/>
                  </a:cubicBezTo>
                  <a:cubicBezTo>
                    <a:pt x="27" y="6"/>
                    <a:pt x="28" y="7"/>
                    <a:pt x="30" y="7"/>
                  </a:cubicBezTo>
                  <a:cubicBezTo>
                    <a:pt x="30" y="4"/>
                    <a:pt x="30" y="4"/>
                    <a:pt x="30" y="4"/>
                  </a:cubicBezTo>
                  <a:cubicBezTo>
                    <a:pt x="27" y="4"/>
                    <a:pt x="27" y="4"/>
                    <a:pt x="27" y="4"/>
                  </a:cubicBezTo>
                  <a:cubicBezTo>
                    <a:pt x="27" y="11"/>
                    <a:pt x="27" y="11"/>
                    <a:pt x="27" y="11"/>
                  </a:cubicBezTo>
                  <a:cubicBezTo>
                    <a:pt x="30" y="11"/>
                    <a:pt x="30" y="11"/>
                    <a:pt x="30" y="11"/>
                  </a:cubicBezTo>
                  <a:cubicBezTo>
                    <a:pt x="30" y="8"/>
                    <a:pt x="30" y="8"/>
                    <a:pt x="30" y="8"/>
                  </a:cubicBezTo>
                  <a:cubicBezTo>
                    <a:pt x="28" y="8"/>
                    <a:pt x="27" y="9"/>
                    <a:pt x="27" y="11"/>
                  </a:cubicBezTo>
                  <a:cubicBezTo>
                    <a:pt x="30" y="11"/>
                    <a:pt x="30" y="11"/>
                    <a:pt x="30" y="11"/>
                  </a:cubicBezTo>
                  <a:cubicBezTo>
                    <a:pt x="30" y="8"/>
                    <a:pt x="30" y="8"/>
                    <a:pt x="30" y="8"/>
                  </a:cubicBezTo>
                  <a:cubicBezTo>
                    <a:pt x="30" y="12"/>
                    <a:pt x="30" y="12"/>
                    <a:pt x="30" y="12"/>
                  </a:cubicBezTo>
                  <a:cubicBezTo>
                    <a:pt x="30" y="15"/>
                    <a:pt x="30" y="15"/>
                    <a:pt x="30" y="15"/>
                  </a:cubicBezTo>
                  <a:cubicBezTo>
                    <a:pt x="32" y="15"/>
                    <a:pt x="34" y="13"/>
                    <a:pt x="34" y="11"/>
                  </a:cubicBezTo>
                  <a:cubicBezTo>
                    <a:pt x="34" y="4"/>
                    <a:pt x="34" y="4"/>
                    <a:pt x="34" y="4"/>
                  </a:cubicBezTo>
                  <a:cubicBezTo>
                    <a:pt x="34" y="2"/>
                    <a:pt x="32" y="0"/>
                    <a:pt x="30" y="0"/>
                  </a:cubicBezTo>
                  <a:cubicBezTo>
                    <a:pt x="5" y="0"/>
                    <a:pt x="5" y="0"/>
                    <a:pt x="5" y="0"/>
                  </a:cubicBezTo>
                  <a:cubicBezTo>
                    <a:pt x="2" y="0"/>
                    <a:pt x="0" y="2"/>
                    <a:pt x="0" y="4"/>
                  </a:cubicBezTo>
                  <a:cubicBezTo>
                    <a:pt x="0" y="11"/>
                    <a:pt x="0" y="11"/>
                    <a:pt x="0" y="11"/>
                  </a:cubicBezTo>
                  <a:cubicBezTo>
                    <a:pt x="0" y="13"/>
                    <a:pt x="2" y="15"/>
                    <a:pt x="5" y="15"/>
                  </a:cubicBezTo>
                  <a:cubicBezTo>
                    <a:pt x="30" y="15"/>
                    <a:pt x="30" y="15"/>
                    <a:pt x="30" y="15"/>
                  </a:cubicBezTo>
                  <a:lnTo>
                    <a:pt x="3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1"/>
            <p:cNvSpPr>
              <a:spLocks/>
            </p:cNvSpPr>
            <p:nvPr/>
          </p:nvSpPr>
          <p:spPr bwMode="auto">
            <a:xfrm>
              <a:off x="2822575" y="3482975"/>
              <a:ext cx="71438" cy="57150"/>
            </a:xfrm>
            <a:custGeom>
              <a:avLst/>
              <a:gdLst>
                <a:gd name="T0" fmla="*/ 33 w 45"/>
                <a:gd name="T1" fmla="*/ 29 h 36"/>
                <a:gd name="T2" fmla="*/ 33 w 45"/>
                <a:gd name="T3" fmla="*/ 19 h 36"/>
                <a:gd name="T4" fmla="*/ 10 w 45"/>
                <a:gd name="T5" fmla="*/ 19 h 36"/>
                <a:gd name="T6" fmla="*/ 10 w 45"/>
                <a:gd name="T7" fmla="*/ 29 h 36"/>
                <a:gd name="T8" fmla="*/ 17 w 45"/>
                <a:gd name="T9" fmla="*/ 22 h 36"/>
                <a:gd name="T10" fmla="*/ 15 w 45"/>
                <a:gd name="T11" fmla="*/ 19 h 36"/>
                <a:gd name="T12" fmla="*/ 10 w 45"/>
                <a:gd name="T13" fmla="*/ 26 h 36"/>
                <a:gd name="T14" fmla="*/ 17 w 45"/>
                <a:gd name="T15" fmla="*/ 26 h 36"/>
                <a:gd name="T16" fmla="*/ 17 w 45"/>
                <a:gd name="T17" fmla="*/ 10 h 36"/>
                <a:gd name="T18" fmla="*/ 10 w 45"/>
                <a:gd name="T19" fmla="*/ 10 h 36"/>
                <a:gd name="T20" fmla="*/ 15 w 45"/>
                <a:gd name="T21" fmla="*/ 17 h 36"/>
                <a:gd name="T22" fmla="*/ 17 w 45"/>
                <a:gd name="T23" fmla="*/ 14 h 36"/>
                <a:gd name="T24" fmla="*/ 10 w 45"/>
                <a:gd name="T25" fmla="*/ 10 h 36"/>
                <a:gd name="T26" fmla="*/ 10 w 45"/>
                <a:gd name="T27" fmla="*/ 17 h 36"/>
                <a:gd name="T28" fmla="*/ 33 w 45"/>
                <a:gd name="T29" fmla="*/ 17 h 36"/>
                <a:gd name="T30" fmla="*/ 33 w 45"/>
                <a:gd name="T31" fmla="*/ 10 h 36"/>
                <a:gd name="T32" fmla="*/ 29 w 45"/>
                <a:gd name="T33" fmla="*/ 14 h 36"/>
                <a:gd name="T34" fmla="*/ 29 w 45"/>
                <a:gd name="T35" fmla="*/ 17 h 36"/>
                <a:gd name="T36" fmla="*/ 36 w 45"/>
                <a:gd name="T37" fmla="*/ 10 h 36"/>
                <a:gd name="T38" fmla="*/ 26 w 45"/>
                <a:gd name="T39" fmla="*/ 10 h 36"/>
                <a:gd name="T40" fmla="*/ 26 w 45"/>
                <a:gd name="T41" fmla="*/ 26 h 36"/>
                <a:gd name="T42" fmla="*/ 36 w 45"/>
                <a:gd name="T43" fmla="*/ 26 h 36"/>
                <a:gd name="T44" fmla="*/ 29 w 45"/>
                <a:gd name="T45" fmla="*/ 19 h 36"/>
                <a:gd name="T46" fmla="*/ 29 w 45"/>
                <a:gd name="T47" fmla="*/ 22 h 36"/>
                <a:gd name="T48" fmla="*/ 33 w 45"/>
                <a:gd name="T49" fmla="*/ 29 h 36"/>
                <a:gd name="T50" fmla="*/ 33 w 45"/>
                <a:gd name="T51" fmla="*/ 19 h 36"/>
                <a:gd name="T52" fmla="*/ 33 w 45"/>
                <a:gd name="T53" fmla="*/ 29 h 36"/>
                <a:gd name="T54" fmla="*/ 41 w 45"/>
                <a:gd name="T55" fmla="*/ 33 h 36"/>
                <a:gd name="T56" fmla="*/ 41 w 45"/>
                <a:gd name="T57" fmla="*/ 33 h 36"/>
                <a:gd name="T58" fmla="*/ 45 w 45"/>
                <a:gd name="T59" fmla="*/ 31 h 36"/>
                <a:gd name="T60" fmla="*/ 45 w 45"/>
                <a:gd name="T61" fmla="*/ 7 h 36"/>
                <a:gd name="T62" fmla="*/ 41 w 45"/>
                <a:gd name="T63" fmla="*/ 3 h 36"/>
                <a:gd name="T64" fmla="*/ 38 w 45"/>
                <a:gd name="T65" fmla="*/ 0 h 36"/>
                <a:gd name="T66" fmla="*/ 7 w 45"/>
                <a:gd name="T67" fmla="*/ 0 h 36"/>
                <a:gd name="T68" fmla="*/ 3 w 45"/>
                <a:gd name="T69" fmla="*/ 3 h 36"/>
                <a:gd name="T70" fmla="*/ 0 w 45"/>
                <a:gd name="T71" fmla="*/ 7 h 36"/>
                <a:gd name="T72" fmla="*/ 0 w 45"/>
                <a:gd name="T73" fmla="*/ 31 h 36"/>
                <a:gd name="T74" fmla="*/ 3 w 45"/>
                <a:gd name="T75" fmla="*/ 33 h 36"/>
                <a:gd name="T76" fmla="*/ 7 w 45"/>
                <a:gd name="T77" fmla="*/ 36 h 36"/>
                <a:gd name="T78" fmla="*/ 38 w 45"/>
                <a:gd name="T79" fmla="*/ 36 h 36"/>
                <a:gd name="T80" fmla="*/ 41 w 45"/>
                <a:gd name="T81" fmla="*/ 33 h 36"/>
                <a:gd name="T82" fmla="*/ 33 w 45"/>
                <a:gd name="T83"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36">
                  <a:moveTo>
                    <a:pt x="33" y="29"/>
                  </a:moveTo>
                  <a:lnTo>
                    <a:pt x="33" y="19"/>
                  </a:lnTo>
                  <a:lnTo>
                    <a:pt x="10" y="19"/>
                  </a:lnTo>
                  <a:lnTo>
                    <a:pt x="10" y="29"/>
                  </a:lnTo>
                  <a:lnTo>
                    <a:pt x="17" y="22"/>
                  </a:lnTo>
                  <a:lnTo>
                    <a:pt x="15" y="19"/>
                  </a:lnTo>
                  <a:lnTo>
                    <a:pt x="10" y="26"/>
                  </a:lnTo>
                  <a:lnTo>
                    <a:pt x="17" y="26"/>
                  </a:lnTo>
                  <a:lnTo>
                    <a:pt x="17" y="10"/>
                  </a:lnTo>
                  <a:lnTo>
                    <a:pt x="10" y="10"/>
                  </a:lnTo>
                  <a:lnTo>
                    <a:pt x="15" y="17"/>
                  </a:lnTo>
                  <a:lnTo>
                    <a:pt x="17" y="14"/>
                  </a:lnTo>
                  <a:lnTo>
                    <a:pt x="10" y="10"/>
                  </a:lnTo>
                  <a:lnTo>
                    <a:pt x="10" y="17"/>
                  </a:lnTo>
                  <a:lnTo>
                    <a:pt x="33" y="17"/>
                  </a:lnTo>
                  <a:lnTo>
                    <a:pt x="33" y="10"/>
                  </a:lnTo>
                  <a:lnTo>
                    <a:pt x="29" y="14"/>
                  </a:lnTo>
                  <a:lnTo>
                    <a:pt x="29" y="17"/>
                  </a:lnTo>
                  <a:lnTo>
                    <a:pt x="36" y="10"/>
                  </a:lnTo>
                  <a:lnTo>
                    <a:pt x="26" y="10"/>
                  </a:lnTo>
                  <a:lnTo>
                    <a:pt x="26" y="26"/>
                  </a:lnTo>
                  <a:lnTo>
                    <a:pt x="36" y="26"/>
                  </a:lnTo>
                  <a:lnTo>
                    <a:pt x="29" y="19"/>
                  </a:lnTo>
                  <a:lnTo>
                    <a:pt x="29" y="22"/>
                  </a:lnTo>
                  <a:lnTo>
                    <a:pt x="33" y="29"/>
                  </a:lnTo>
                  <a:lnTo>
                    <a:pt x="33" y="19"/>
                  </a:lnTo>
                  <a:lnTo>
                    <a:pt x="33" y="29"/>
                  </a:lnTo>
                  <a:lnTo>
                    <a:pt x="41" y="33"/>
                  </a:lnTo>
                  <a:lnTo>
                    <a:pt x="41" y="33"/>
                  </a:lnTo>
                  <a:lnTo>
                    <a:pt x="45" y="31"/>
                  </a:lnTo>
                  <a:lnTo>
                    <a:pt x="45" y="7"/>
                  </a:lnTo>
                  <a:lnTo>
                    <a:pt x="41" y="3"/>
                  </a:lnTo>
                  <a:lnTo>
                    <a:pt x="38" y="0"/>
                  </a:lnTo>
                  <a:lnTo>
                    <a:pt x="7" y="0"/>
                  </a:lnTo>
                  <a:lnTo>
                    <a:pt x="3" y="3"/>
                  </a:lnTo>
                  <a:lnTo>
                    <a:pt x="0" y="7"/>
                  </a:lnTo>
                  <a:lnTo>
                    <a:pt x="0" y="31"/>
                  </a:lnTo>
                  <a:lnTo>
                    <a:pt x="3" y="33"/>
                  </a:lnTo>
                  <a:lnTo>
                    <a:pt x="7" y="36"/>
                  </a:lnTo>
                  <a:lnTo>
                    <a:pt x="38" y="36"/>
                  </a:lnTo>
                  <a:lnTo>
                    <a:pt x="41" y="33"/>
                  </a:lnTo>
                  <a:lnTo>
                    <a:pt x="3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42"/>
            <p:cNvSpPr>
              <a:spLocks noChangeArrowheads="1"/>
            </p:cNvSpPr>
            <p:nvPr/>
          </p:nvSpPr>
          <p:spPr bwMode="auto">
            <a:xfrm>
              <a:off x="2846388" y="3344863"/>
              <a:ext cx="25400" cy="88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3"/>
            <p:cNvSpPr>
              <a:spLocks/>
            </p:cNvSpPr>
            <p:nvPr/>
          </p:nvSpPr>
          <p:spPr bwMode="auto">
            <a:xfrm>
              <a:off x="2846388" y="3344863"/>
              <a:ext cx="25400" cy="88900"/>
            </a:xfrm>
            <a:custGeom>
              <a:avLst/>
              <a:gdLst>
                <a:gd name="T0" fmla="*/ 16 w 16"/>
                <a:gd name="T1" fmla="*/ 56 h 56"/>
                <a:gd name="T2" fmla="*/ 16 w 16"/>
                <a:gd name="T3" fmla="*/ 0 h 56"/>
                <a:gd name="T4" fmla="*/ 0 w 16"/>
                <a:gd name="T5" fmla="*/ 0 h 56"/>
                <a:gd name="T6" fmla="*/ 0 w 16"/>
                <a:gd name="T7" fmla="*/ 56 h 56"/>
              </a:gdLst>
              <a:ahLst/>
              <a:cxnLst>
                <a:cxn ang="0">
                  <a:pos x="T0" y="T1"/>
                </a:cxn>
                <a:cxn ang="0">
                  <a:pos x="T2" y="T3"/>
                </a:cxn>
                <a:cxn ang="0">
                  <a:pos x="T4" y="T5"/>
                </a:cxn>
                <a:cxn ang="0">
                  <a:pos x="T6" y="T7"/>
                </a:cxn>
              </a:cxnLst>
              <a:rect l="0" t="0" r="r" b="b"/>
              <a:pathLst>
                <a:path w="16" h="56">
                  <a:moveTo>
                    <a:pt x="16" y="56"/>
                  </a:moveTo>
                  <a:lnTo>
                    <a:pt x="16" y="0"/>
                  </a:lnTo>
                  <a:lnTo>
                    <a:pt x="0" y="0"/>
                  </a:lnTo>
                  <a:lnTo>
                    <a:pt x="0" y="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44"/>
            <p:cNvSpPr>
              <a:spLocks/>
            </p:cNvSpPr>
            <p:nvPr/>
          </p:nvSpPr>
          <p:spPr bwMode="auto">
            <a:xfrm>
              <a:off x="2778125" y="3251200"/>
              <a:ext cx="157163" cy="104775"/>
            </a:xfrm>
            <a:custGeom>
              <a:avLst/>
              <a:gdLst>
                <a:gd name="T0" fmla="*/ 19 w 42"/>
                <a:gd name="T1" fmla="*/ 23 h 28"/>
                <a:gd name="T2" fmla="*/ 22 w 42"/>
                <a:gd name="T3" fmla="*/ 21 h 28"/>
                <a:gd name="T4" fmla="*/ 7 w 42"/>
                <a:gd name="T5" fmla="*/ 6 h 28"/>
                <a:gd name="T6" fmla="*/ 6 w 42"/>
                <a:gd name="T7" fmla="*/ 7 h 28"/>
                <a:gd name="T8" fmla="*/ 7 w 42"/>
                <a:gd name="T9" fmla="*/ 7 h 28"/>
                <a:gd name="T10" fmla="*/ 7 w 42"/>
                <a:gd name="T11" fmla="*/ 6 h 28"/>
                <a:gd name="T12" fmla="*/ 6 w 42"/>
                <a:gd name="T13" fmla="*/ 7 h 28"/>
                <a:gd name="T14" fmla="*/ 7 w 42"/>
                <a:gd name="T15" fmla="*/ 7 h 28"/>
                <a:gd name="T16" fmla="*/ 6 w 42"/>
                <a:gd name="T17" fmla="*/ 7 h 28"/>
                <a:gd name="T18" fmla="*/ 7 w 42"/>
                <a:gd name="T19" fmla="*/ 7 h 28"/>
                <a:gd name="T20" fmla="*/ 7 w 42"/>
                <a:gd name="T21" fmla="*/ 7 h 28"/>
                <a:gd name="T22" fmla="*/ 6 w 42"/>
                <a:gd name="T23" fmla="*/ 7 h 28"/>
                <a:gd name="T24" fmla="*/ 7 w 42"/>
                <a:gd name="T25" fmla="*/ 7 h 28"/>
                <a:gd name="T26" fmla="*/ 6 w 42"/>
                <a:gd name="T27" fmla="*/ 7 h 28"/>
                <a:gd name="T28" fmla="*/ 6 w 42"/>
                <a:gd name="T29" fmla="*/ 8 h 28"/>
                <a:gd name="T30" fmla="*/ 7 w 42"/>
                <a:gd name="T31" fmla="*/ 7 h 28"/>
                <a:gd name="T32" fmla="*/ 6 w 42"/>
                <a:gd name="T33" fmla="*/ 7 h 28"/>
                <a:gd name="T34" fmla="*/ 6 w 42"/>
                <a:gd name="T35" fmla="*/ 8 h 28"/>
                <a:gd name="T36" fmla="*/ 36 w 42"/>
                <a:gd name="T37" fmla="*/ 8 h 28"/>
                <a:gd name="T38" fmla="*/ 36 w 42"/>
                <a:gd name="T39" fmla="*/ 7 h 28"/>
                <a:gd name="T40" fmla="*/ 35 w 42"/>
                <a:gd name="T41" fmla="*/ 7 h 28"/>
                <a:gd name="T42" fmla="*/ 36 w 42"/>
                <a:gd name="T43" fmla="*/ 8 h 28"/>
                <a:gd name="T44" fmla="*/ 36 w 42"/>
                <a:gd name="T45" fmla="*/ 7 h 28"/>
                <a:gd name="T46" fmla="*/ 35 w 42"/>
                <a:gd name="T47" fmla="*/ 7 h 28"/>
                <a:gd name="T48" fmla="*/ 36 w 42"/>
                <a:gd name="T49" fmla="*/ 7 h 28"/>
                <a:gd name="T50" fmla="*/ 35 w 42"/>
                <a:gd name="T51" fmla="*/ 7 h 28"/>
                <a:gd name="T52" fmla="*/ 35 w 42"/>
                <a:gd name="T53" fmla="*/ 7 h 28"/>
                <a:gd name="T54" fmla="*/ 36 w 42"/>
                <a:gd name="T55" fmla="*/ 7 h 28"/>
                <a:gd name="T56" fmla="*/ 35 w 42"/>
                <a:gd name="T57" fmla="*/ 7 h 28"/>
                <a:gd name="T58" fmla="*/ 36 w 42"/>
                <a:gd name="T59" fmla="*/ 7 h 28"/>
                <a:gd name="T60" fmla="*/ 35 w 42"/>
                <a:gd name="T61" fmla="*/ 6 h 28"/>
                <a:gd name="T62" fmla="*/ 35 w 42"/>
                <a:gd name="T63" fmla="*/ 7 h 28"/>
                <a:gd name="T64" fmla="*/ 36 w 42"/>
                <a:gd name="T65" fmla="*/ 7 h 28"/>
                <a:gd name="T66" fmla="*/ 35 w 42"/>
                <a:gd name="T67" fmla="*/ 6 h 28"/>
                <a:gd name="T68" fmla="*/ 21 w 42"/>
                <a:gd name="T69" fmla="*/ 21 h 28"/>
                <a:gd name="T70" fmla="*/ 21 w 42"/>
                <a:gd name="T71" fmla="*/ 21 h 28"/>
                <a:gd name="T72" fmla="*/ 21 w 42"/>
                <a:gd name="T73" fmla="*/ 20 h 28"/>
                <a:gd name="T74" fmla="*/ 21 w 42"/>
                <a:gd name="T75" fmla="*/ 21 h 28"/>
                <a:gd name="T76" fmla="*/ 21 w 42"/>
                <a:gd name="T77" fmla="*/ 21 h 28"/>
                <a:gd name="T78" fmla="*/ 21 w 42"/>
                <a:gd name="T79" fmla="*/ 20 h 28"/>
                <a:gd name="T80" fmla="*/ 21 w 42"/>
                <a:gd name="T81" fmla="*/ 21 h 28"/>
                <a:gd name="T82" fmla="*/ 22 w 42"/>
                <a:gd name="T83" fmla="*/ 21 h 28"/>
                <a:gd name="T84" fmla="*/ 21 w 42"/>
                <a:gd name="T85" fmla="*/ 20 h 28"/>
                <a:gd name="T86" fmla="*/ 21 w 42"/>
                <a:gd name="T87" fmla="*/ 21 h 28"/>
                <a:gd name="T88" fmla="*/ 22 w 42"/>
                <a:gd name="T89" fmla="*/ 21 h 28"/>
                <a:gd name="T90" fmla="*/ 19 w 42"/>
                <a:gd name="T91" fmla="*/ 23 h 28"/>
                <a:gd name="T92" fmla="*/ 17 w 42"/>
                <a:gd name="T93" fmla="*/ 26 h 28"/>
                <a:gd name="T94" fmla="*/ 21 w 42"/>
                <a:gd name="T95" fmla="*/ 28 h 28"/>
                <a:gd name="T96" fmla="*/ 26 w 42"/>
                <a:gd name="T97" fmla="*/ 26 h 28"/>
                <a:gd name="T98" fmla="*/ 41 w 42"/>
                <a:gd name="T99" fmla="*/ 11 h 28"/>
                <a:gd name="T100" fmla="*/ 42 w 42"/>
                <a:gd name="T101" fmla="*/ 7 h 28"/>
                <a:gd name="T102" fmla="*/ 41 w 42"/>
                <a:gd name="T103" fmla="*/ 2 h 28"/>
                <a:gd name="T104" fmla="*/ 36 w 42"/>
                <a:gd name="T105" fmla="*/ 0 h 28"/>
                <a:gd name="T106" fmla="*/ 6 w 42"/>
                <a:gd name="T107" fmla="*/ 0 h 28"/>
                <a:gd name="T108" fmla="*/ 2 w 42"/>
                <a:gd name="T109" fmla="*/ 2 h 28"/>
                <a:gd name="T110" fmla="*/ 0 w 42"/>
                <a:gd name="T111" fmla="*/ 7 h 28"/>
                <a:gd name="T112" fmla="*/ 2 w 42"/>
                <a:gd name="T113" fmla="*/ 11 h 28"/>
                <a:gd name="T114" fmla="*/ 17 w 42"/>
                <a:gd name="T115" fmla="*/ 26 h 28"/>
                <a:gd name="T116" fmla="*/ 19 w 42"/>
                <a:gd name="T11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28">
                  <a:moveTo>
                    <a:pt x="19" y="23"/>
                  </a:moveTo>
                  <a:cubicBezTo>
                    <a:pt x="22" y="21"/>
                    <a:pt x="22" y="21"/>
                    <a:pt x="22" y="21"/>
                  </a:cubicBezTo>
                  <a:cubicBezTo>
                    <a:pt x="7" y="6"/>
                    <a:pt x="7" y="6"/>
                    <a:pt x="7" y="6"/>
                  </a:cubicBezTo>
                  <a:cubicBezTo>
                    <a:pt x="6" y="7"/>
                    <a:pt x="6" y="7"/>
                    <a:pt x="6" y="7"/>
                  </a:cubicBezTo>
                  <a:cubicBezTo>
                    <a:pt x="7" y="7"/>
                    <a:pt x="7" y="7"/>
                    <a:pt x="7" y="7"/>
                  </a:cubicBezTo>
                  <a:cubicBezTo>
                    <a:pt x="7" y="6"/>
                    <a:pt x="7" y="6"/>
                    <a:pt x="7" y="6"/>
                  </a:cubicBezTo>
                  <a:cubicBezTo>
                    <a:pt x="6" y="7"/>
                    <a:pt x="6" y="7"/>
                    <a:pt x="6" y="7"/>
                  </a:cubicBezTo>
                  <a:cubicBezTo>
                    <a:pt x="7" y="7"/>
                    <a:pt x="7" y="7"/>
                    <a:pt x="7" y="7"/>
                  </a:cubicBezTo>
                  <a:cubicBezTo>
                    <a:pt x="6" y="7"/>
                    <a:pt x="6" y="7"/>
                    <a:pt x="6" y="7"/>
                  </a:cubicBezTo>
                  <a:cubicBezTo>
                    <a:pt x="7" y="7"/>
                    <a:pt x="7" y="7"/>
                    <a:pt x="7" y="7"/>
                  </a:cubicBezTo>
                  <a:cubicBezTo>
                    <a:pt x="7" y="7"/>
                    <a:pt x="7" y="7"/>
                    <a:pt x="7" y="7"/>
                  </a:cubicBezTo>
                  <a:cubicBezTo>
                    <a:pt x="6" y="7"/>
                    <a:pt x="6" y="7"/>
                    <a:pt x="6" y="7"/>
                  </a:cubicBezTo>
                  <a:cubicBezTo>
                    <a:pt x="7" y="7"/>
                    <a:pt x="7" y="7"/>
                    <a:pt x="7" y="7"/>
                  </a:cubicBezTo>
                  <a:cubicBezTo>
                    <a:pt x="6" y="7"/>
                    <a:pt x="6" y="7"/>
                    <a:pt x="6" y="7"/>
                  </a:cubicBezTo>
                  <a:cubicBezTo>
                    <a:pt x="6" y="8"/>
                    <a:pt x="6" y="8"/>
                    <a:pt x="6" y="8"/>
                  </a:cubicBezTo>
                  <a:cubicBezTo>
                    <a:pt x="7" y="7"/>
                    <a:pt x="7" y="7"/>
                    <a:pt x="7" y="7"/>
                  </a:cubicBezTo>
                  <a:cubicBezTo>
                    <a:pt x="6" y="7"/>
                    <a:pt x="6" y="7"/>
                    <a:pt x="6" y="7"/>
                  </a:cubicBezTo>
                  <a:cubicBezTo>
                    <a:pt x="6" y="8"/>
                    <a:pt x="6" y="8"/>
                    <a:pt x="6" y="8"/>
                  </a:cubicBezTo>
                  <a:cubicBezTo>
                    <a:pt x="36" y="8"/>
                    <a:pt x="36" y="8"/>
                    <a:pt x="36" y="8"/>
                  </a:cubicBezTo>
                  <a:cubicBezTo>
                    <a:pt x="36" y="7"/>
                    <a:pt x="36" y="7"/>
                    <a:pt x="36" y="7"/>
                  </a:cubicBezTo>
                  <a:cubicBezTo>
                    <a:pt x="35" y="7"/>
                    <a:pt x="35" y="7"/>
                    <a:pt x="35" y="7"/>
                  </a:cubicBezTo>
                  <a:cubicBezTo>
                    <a:pt x="36" y="8"/>
                    <a:pt x="36" y="8"/>
                    <a:pt x="36" y="8"/>
                  </a:cubicBezTo>
                  <a:cubicBezTo>
                    <a:pt x="36" y="7"/>
                    <a:pt x="36" y="7"/>
                    <a:pt x="36" y="7"/>
                  </a:cubicBezTo>
                  <a:cubicBezTo>
                    <a:pt x="35" y="7"/>
                    <a:pt x="35" y="7"/>
                    <a:pt x="35" y="7"/>
                  </a:cubicBezTo>
                  <a:cubicBezTo>
                    <a:pt x="36" y="7"/>
                    <a:pt x="36" y="7"/>
                    <a:pt x="36" y="7"/>
                  </a:cubicBezTo>
                  <a:cubicBezTo>
                    <a:pt x="35" y="7"/>
                    <a:pt x="35" y="7"/>
                    <a:pt x="35" y="7"/>
                  </a:cubicBezTo>
                  <a:cubicBezTo>
                    <a:pt x="35" y="7"/>
                    <a:pt x="35" y="7"/>
                    <a:pt x="35" y="7"/>
                  </a:cubicBezTo>
                  <a:cubicBezTo>
                    <a:pt x="36" y="7"/>
                    <a:pt x="36" y="7"/>
                    <a:pt x="36" y="7"/>
                  </a:cubicBezTo>
                  <a:cubicBezTo>
                    <a:pt x="35" y="7"/>
                    <a:pt x="35" y="7"/>
                    <a:pt x="35" y="7"/>
                  </a:cubicBezTo>
                  <a:cubicBezTo>
                    <a:pt x="36" y="7"/>
                    <a:pt x="36" y="7"/>
                    <a:pt x="36" y="7"/>
                  </a:cubicBezTo>
                  <a:cubicBezTo>
                    <a:pt x="35" y="6"/>
                    <a:pt x="35" y="6"/>
                    <a:pt x="35" y="6"/>
                  </a:cubicBezTo>
                  <a:cubicBezTo>
                    <a:pt x="35" y="7"/>
                    <a:pt x="35" y="7"/>
                    <a:pt x="35" y="7"/>
                  </a:cubicBezTo>
                  <a:cubicBezTo>
                    <a:pt x="36" y="7"/>
                    <a:pt x="36" y="7"/>
                    <a:pt x="36" y="7"/>
                  </a:cubicBezTo>
                  <a:cubicBezTo>
                    <a:pt x="35" y="6"/>
                    <a:pt x="35" y="6"/>
                    <a:pt x="35" y="6"/>
                  </a:cubicBezTo>
                  <a:cubicBezTo>
                    <a:pt x="21" y="21"/>
                    <a:pt x="21" y="21"/>
                    <a:pt x="21" y="21"/>
                  </a:cubicBezTo>
                  <a:cubicBezTo>
                    <a:pt x="21" y="21"/>
                    <a:pt x="21" y="21"/>
                    <a:pt x="21" y="21"/>
                  </a:cubicBezTo>
                  <a:cubicBezTo>
                    <a:pt x="21" y="20"/>
                    <a:pt x="21" y="20"/>
                    <a:pt x="21" y="20"/>
                  </a:cubicBezTo>
                  <a:cubicBezTo>
                    <a:pt x="21" y="21"/>
                    <a:pt x="21" y="21"/>
                    <a:pt x="21" y="21"/>
                  </a:cubicBezTo>
                  <a:cubicBezTo>
                    <a:pt x="21" y="21"/>
                    <a:pt x="21" y="21"/>
                    <a:pt x="21" y="21"/>
                  </a:cubicBezTo>
                  <a:cubicBezTo>
                    <a:pt x="21" y="20"/>
                    <a:pt x="21" y="20"/>
                    <a:pt x="21" y="20"/>
                  </a:cubicBezTo>
                  <a:cubicBezTo>
                    <a:pt x="21" y="21"/>
                    <a:pt x="21" y="21"/>
                    <a:pt x="21" y="21"/>
                  </a:cubicBezTo>
                  <a:cubicBezTo>
                    <a:pt x="22" y="21"/>
                    <a:pt x="22" y="21"/>
                    <a:pt x="22" y="21"/>
                  </a:cubicBezTo>
                  <a:cubicBezTo>
                    <a:pt x="21" y="20"/>
                    <a:pt x="21" y="20"/>
                    <a:pt x="21" y="20"/>
                  </a:cubicBezTo>
                  <a:cubicBezTo>
                    <a:pt x="21" y="21"/>
                    <a:pt x="21" y="21"/>
                    <a:pt x="21" y="21"/>
                  </a:cubicBezTo>
                  <a:cubicBezTo>
                    <a:pt x="22" y="21"/>
                    <a:pt x="22" y="21"/>
                    <a:pt x="22" y="21"/>
                  </a:cubicBezTo>
                  <a:cubicBezTo>
                    <a:pt x="19" y="23"/>
                    <a:pt x="19" y="23"/>
                    <a:pt x="19" y="23"/>
                  </a:cubicBezTo>
                  <a:cubicBezTo>
                    <a:pt x="17" y="26"/>
                    <a:pt x="17" y="26"/>
                    <a:pt x="17" y="26"/>
                  </a:cubicBezTo>
                  <a:cubicBezTo>
                    <a:pt x="18" y="27"/>
                    <a:pt x="20" y="28"/>
                    <a:pt x="21" y="28"/>
                  </a:cubicBezTo>
                  <a:cubicBezTo>
                    <a:pt x="23" y="28"/>
                    <a:pt x="25" y="27"/>
                    <a:pt x="26" y="26"/>
                  </a:cubicBezTo>
                  <a:cubicBezTo>
                    <a:pt x="41" y="11"/>
                    <a:pt x="41" y="11"/>
                    <a:pt x="41" y="11"/>
                  </a:cubicBezTo>
                  <a:cubicBezTo>
                    <a:pt x="42" y="10"/>
                    <a:pt x="42" y="8"/>
                    <a:pt x="42" y="7"/>
                  </a:cubicBezTo>
                  <a:cubicBezTo>
                    <a:pt x="42" y="5"/>
                    <a:pt x="42" y="3"/>
                    <a:pt x="41" y="2"/>
                  </a:cubicBezTo>
                  <a:cubicBezTo>
                    <a:pt x="40" y="1"/>
                    <a:pt x="38" y="0"/>
                    <a:pt x="36" y="0"/>
                  </a:cubicBezTo>
                  <a:cubicBezTo>
                    <a:pt x="6" y="0"/>
                    <a:pt x="6" y="0"/>
                    <a:pt x="6" y="0"/>
                  </a:cubicBezTo>
                  <a:cubicBezTo>
                    <a:pt x="5" y="0"/>
                    <a:pt x="3" y="1"/>
                    <a:pt x="2" y="2"/>
                  </a:cubicBezTo>
                  <a:cubicBezTo>
                    <a:pt x="1" y="3"/>
                    <a:pt x="0" y="5"/>
                    <a:pt x="0" y="7"/>
                  </a:cubicBezTo>
                  <a:cubicBezTo>
                    <a:pt x="0" y="8"/>
                    <a:pt x="1" y="10"/>
                    <a:pt x="2" y="11"/>
                  </a:cubicBezTo>
                  <a:cubicBezTo>
                    <a:pt x="17" y="26"/>
                    <a:pt x="17" y="26"/>
                    <a:pt x="17" y="26"/>
                  </a:cubicBezTo>
                  <a:lnTo>
                    <a:pt x="1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5"/>
            <p:cNvSpPr>
              <a:spLocks/>
            </p:cNvSpPr>
            <p:nvPr/>
          </p:nvSpPr>
          <p:spPr bwMode="auto">
            <a:xfrm>
              <a:off x="2681288" y="3100388"/>
              <a:ext cx="352425" cy="352425"/>
            </a:xfrm>
            <a:custGeom>
              <a:avLst/>
              <a:gdLst>
                <a:gd name="T0" fmla="*/ 90 w 94"/>
                <a:gd name="T1" fmla="*/ 47 h 94"/>
                <a:gd name="T2" fmla="*/ 87 w 94"/>
                <a:gd name="T3" fmla="*/ 47 h 94"/>
                <a:gd name="T4" fmla="*/ 75 w 94"/>
                <a:gd name="T5" fmla="*/ 75 h 94"/>
                <a:gd name="T6" fmla="*/ 47 w 94"/>
                <a:gd name="T7" fmla="*/ 86 h 94"/>
                <a:gd name="T8" fmla="*/ 19 w 94"/>
                <a:gd name="T9" fmla="*/ 75 h 94"/>
                <a:gd name="T10" fmla="*/ 8 w 94"/>
                <a:gd name="T11" fmla="*/ 47 h 94"/>
                <a:gd name="T12" fmla="*/ 19 w 94"/>
                <a:gd name="T13" fmla="*/ 19 h 94"/>
                <a:gd name="T14" fmla="*/ 47 w 94"/>
                <a:gd name="T15" fmla="*/ 7 h 94"/>
                <a:gd name="T16" fmla="*/ 75 w 94"/>
                <a:gd name="T17" fmla="*/ 19 h 94"/>
                <a:gd name="T18" fmla="*/ 87 w 94"/>
                <a:gd name="T19" fmla="*/ 47 h 94"/>
                <a:gd name="T20" fmla="*/ 90 w 94"/>
                <a:gd name="T21" fmla="*/ 47 h 94"/>
                <a:gd name="T22" fmla="*/ 94 w 94"/>
                <a:gd name="T23" fmla="*/ 47 h 94"/>
                <a:gd name="T24" fmla="*/ 47 w 94"/>
                <a:gd name="T25" fmla="*/ 0 h 94"/>
                <a:gd name="T26" fmla="*/ 0 w 94"/>
                <a:gd name="T27" fmla="*/ 47 h 94"/>
                <a:gd name="T28" fmla="*/ 47 w 94"/>
                <a:gd name="T29" fmla="*/ 94 h 94"/>
                <a:gd name="T30" fmla="*/ 94 w 94"/>
                <a:gd name="T31" fmla="*/ 47 h 94"/>
                <a:gd name="T32" fmla="*/ 90 w 94"/>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94">
                  <a:moveTo>
                    <a:pt x="90" y="47"/>
                  </a:moveTo>
                  <a:cubicBezTo>
                    <a:pt x="87" y="47"/>
                    <a:pt x="87" y="47"/>
                    <a:pt x="87" y="47"/>
                  </a:cubicBezTo>
                  <a:cubicBezTo>
                    <a:pt x="87" y="58"/>
                    <a:pt x="82" y="68"/>
                    <a:pt x="75" y="75"/>
                  </a:cubicBezTo>
                  <a:cubicBezTo>
                    <a:pt x="68" y="82"/>
                    <a:pt x="58" y="86"/>
                    <a:pt x="47" y="86"/>
                  </a:cubicBezTo>
                  <a:cubicBezTo>
                    <a:pt x="36" y="86"/>
                    <a:pt x="26" y="82"/>
                    <a:pt x="19" y="75"/>
                  </a:cubicBezTo>
                  <a:cubicBezTo>
                    <a:pt x="12" y="68"/>
                    <a:pt x="8" y="58"/>
                    <a:pt x="8" y="47"/>
                  </a:cubicBezTo>
                  <a:cubicBezTo>
                    <a:pt x="8" y="36"/>
                    <a:pt x="12" y="26"/>
                    <a:pt x="19" y="19"/>
                  </a:cubicBezTo>
                  <a:cubicBezTo>
                    <a:pt x="26" y="12"/>
                    <a:pt x="36" y="7"/>
                    <a:pt x="47" y="7"/>
                  </a:cubicBezTo>
                  <a:cubicBezTo>
                    <a:pt x="58" y="7"/>
                    <a:pt x="68" y="12"/>
                    <a:pt x="75" y="19"/>
                  </a:cubicBezTo>
                  <a:cubicBezTo>
                    <a:pt x="82" y="26"/>
                    <a:pt x="87" y="36"/>
                    <a:pt x="87" y="47"/>
                  </a:cubicBezTo>
                  <a:cubicBezTo>
                    <a:pt x="90" y="47"/>
                    <a:pt x="90" y="47"/>
                    <a:pt x="90" y="47"/>
                  </a:cubicBezTo>
                  <a:cubicBezTo>
                    <a:pt x="94" y="47"/>
                    <a:pt x="94" y="47"/>
                    <a:pt x="94" y="47"/>
                  </a:cubicBezTo>
                  <a:cubicBezTo>
                    <a:pt x="94" y="21"/>
                    <a:pt x="73" y="0"/>
                    <a:pt x="47" y="0"/>
                  </a:cubicBezTo>
                  <a:cubicBezTo>
                    <a:pt x="21" y="0"/>
                    <a:pt x="0" y="21"/>
                    <a:pt x="0" y="47"/>
                  </a:cubicBezTo>
                  <a:cubicBezTo>
                    <a:pt x="0" y="73"/>
                    <a:pt x="21" y="94"/>
                    <a:pt x="47" y="94"/>
                  </a:cubicBezTo>
                  <a:cubicBezTo>
                    <a:pt x="73" y="94"/>
                    <a:pt x="94" y="73"/>
                    <a:pt x="94" y="47"/>
                  </a:cubicBezTo>
                  <a:lnTo>
                    <a:pt x="9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6"/>
            <p:cNvSpPr>
              <a:spLocks/>
            </p:cNvSpPr>
            <p:nvPr/>
          </p:nvSpPr>
          <p:spPr bwMode="auto">
            <a:xfrm>
              <a:off x="2792413" y="3422650"/>
              <a:ext cx="128588" cy="57150"/>
            </a:xfrm>
            <a:custGeom>
              <a:avLst/>
              <a:gdLst>
                <a:gd name="T0" fmla="*/ 30 w 34"/>
                <a:gd name="T1" fmla="*/ 11 h 15"/>
                <a:gd name="T2" fmla="*/ 30 w 34"/>
                <a:gd name="T3" fmla="*/ 8 h 15"/>
                <a:gd name="T4" fmla="*/ 5 w 34"/>
                <a:gd name="T5" fmla="*/ 8 h 15"/>
                <a:gd name="T6" fmla="*/ 5 w 34"/>
                <a:gd name="T7" fmla="*/ 11 h 15"/>
                <a:gd name="T8" fmla="*/ 7 w 34"/>
                <a:gd name="T9" fmla="*/ 11 h 15"/>
                <a:gd name="T10" fmla="*/ 5 w 34"/>
                <a:gd name="T11" fmla="*/ 8 h 15"/>
                <a:gd name="T12" fmla="*/ 5 w 34"/>
                <a:gd name="T13" fmla="*/ 11 h 15"/>
                <a:gd name="T14" fmla="*/ 7 w 34"/>
                <a:gd name="T15" fmla="*/ 11 h 15"/>
                <a:gd name="T16" fmla="*/ 7 w 34"/>
                <a:gd name="T17" fmla="*/ 4 h 15"/>
                <a:gd name="T18" fmla="*/ 5 w 34"/>
                <a:gd name="T19" fmla="*/ 4 h 15"/>
                <a:gd name="T20" fmla="*/ 5 w 34"/>
                <a:gd name="T21" fmla="*/ 7 h 15"/>
                <a:gd name="T22" fmla="*/ 7 w 34"/>
                <a:gd name="T23" fmla="*/ 4 h 15"/>
                <a:gd name="T24" fmla="*/ 5 w 34"/>
                <a:gd name="T25" fmla="*/ 4 h 15"/>
                <a:gd name="T26" fmla="*/ 5 w 34"/>
                <a:gd name="T27" fmla="*/ 7 h 15"/>
                <a:gd name="T28" fmla="*/ 30 w 34"/>
                <a:gd name="T29" fmla="*/ 7 h 15"/>
                <a:gd name="T30" fmla="*/ 30 w 34"/>
                <a:gd name="T31" fmla="*/ 4 h 15"/>
                <a:gd name="T32" fmla="*/ 27 w 34"/>
                <a:gd name="T33" fmla="*/ 4 h 15"/>
                <a:gd name="T34" fmla="*/ 30 w 34"/>
                <a:gd name="T35" fmla="*/ 7 h 15"/>
                <a:gd name="T36" fmla="*/ 30 w 34"/>
                <a:gd name="T37" fmla="*/ 4 h 15"/>
                <a:gd name="T38" fmla="*/ 27 w 34"/>
                <a:gd name="T39" fmla="*/ 4 h 15"/>
                <a:gd name="T40" fmla="*/ 27 w 34"/>
                <a:gd name="T41" fmla="*/ 11 h 15"/>
                <a:gd name="T42" fmla="*/ 30 w 34"/>
                <a:gd name="T43" fmla="*/ 11 h 15"/>
                <a:gd name="T44" fmla="*/ 30 w 34"/>
                <a:gd name="T45" fmla="*/ 8 h 15"/>
                <a:gd name="T46" fmla="*/ 27 w 34"/>
                <a:gd name="T47" fmla="*/ 11 h 15"/>
                <a:gd name="T48" fmla="*/ 30 w 34"/>
                <a:gd name="T49" fmla="*/ 11 h 15"/>
                <a:gd name="T50" fmla="*/ 30 w 34"/>
                <a:gd name="T51" fmla="*/ 8 h 15"/>
                <a:gd name="T52" fmla="*/ 30 w 34"/>
                <a:gd name="T53" fmla="*/ 11 h 15"/>
                <a:gd name="T54" fmla="*/ 30 w 34"/>
                <a:gd name="T55" fmla="*/ 15 h 15"/>
                <a:gd name="T56" fmla="*/ 34 w 34"/>
                <a:gd name="T57" fmla="*/ 11 h 15"/>
                <a:gd name="T58" fmla="*/ 34 w 34"/>
                <a:gd name="T59" fmla="*/ 4 h 15"/>
                <a:gd name="T60" fmla="*/ 30 w 34"/>
                <a:gd name="T61" fmla="*/ 0 h 15"/>
                <a:gd name="T62" fmla="*/ 5 w 34"/>
                <a:gd name="T63" fmla="*/ 0 h 15"/>
                <a:gd name="T64" fmla="*/ 0 w 34"/>
                <a:gd name="T65" fmla="*/ 4 h 15"/>
                <a:gd name="T66" fmla="*/ 0 w 34"/>
                <a:gd name="T67" fmla="*/ 11 h 15"/>
                <a:gd name="T68" fmla="*/ 5 w 34"/>
                <a:gd name="T69" fmla="*/ 15 h 15"/>
                <a:gd name="T70" fmla="*/ 30 w 34"/>
                <a:gd name="T71" fmla="*/ 15 h 15"/>
                <a:gd name="T72" fmla="*/ 30 w 34"/>
                <a:gd name="T73"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15">
                  <a:moveTo>
                    <a:pt x="30" y="11"/>
                  </a:moveTo>
                  <a:cubicBezTo>
                    <a:pt x="30" y="8"/>
                    <a:pt x="30" y="8"/>
                    <a:pt x="30" y="8"/>
                  </a:cubicBezTo>
                  <a:cubicBezTo>
                    <a:pt x="5" y="8"/>
                    <a:pt x="5" y="8"/>
                    <a:pt x="5" y="8"/>
                  </a:cubicBezTo>
                  <a:cubicBezTo>
                    <a:pt x="5" y="11"/>
                    <a:pt x="5" y="11"/>
                    <a:pt x="5" y="11"/>
                  </a:cubicBezTo>
                  <a:cubicBezTo>
                    <a:pt x="7" y="11"/>
                    <a:pt x="7" y="11"/>
                    <a:pt x="7" y="11"/>
                  </a:cubicBezTo>
                  <a:cubicBezTo>
                    <a:pt x="7" y="9"/>
                    <a:pt x="6" y="8"/>
                    <a:pt x="5" y="8"/>
                  </a:cubicBezTo>
                  <a:cubicBezTo>
                    <a:pt x="5" y="11"/>
                    <a:pt x="5" y="11"/>
                    <a:pt x="5" y="11"/>
                  </a:cubicBezTo>
                  <a:cubicBezTo>
                    <a:pt x="7" y="11"/>
                    <a:pt x="7" y="11"/>
                    <a:pt x="7" y="11"/>
                  </a:cubicBezTo>
                  <a:cubicBezTo>
                    <a:pt x="7" y="4"/>
                    <a:pt x="7" y="4"/>
                    <a:pt x="7" y="4"/>
                  </a:cubicBezTo>
                  <a:cubicBezTo>
                    <a:pt x="5" y="4"/>
                    <a:pt x="5" y="4"/>
                    <a:pt x="5" y="4"/>
                  </a:cubicBezTo>
                  <a:cubicBezTo>
                    <a:pt x="5" y="7"/>
                    <a:pt x="5" y="7"/>
                    <a:pt x="5" y="7"/>
                  </a:cubicBezTo>
                  <a:cubicBezTo>
                    <a:pt x="6" y="7"/>
                    <a:pt x="7" y="6"/>
                    <a:pt x="7" y="4"/>
                  </a:cubicBezTo>
                  <a:cubicBezTo>
                    <a:pt x="5" y="4"/>
                    <a:pt x="5" y="4"/>
                    <a:pt x="5" y="4"/>
                  </a:cubicBezTo>
                  <a:cubicBezTo>
                    <a:pt x="5" y="7"/>
                    <a:pt x="5" y="7"/>
                    <a:pt x="5" y="7"/>
                  </a:cubicBezTo>
                  <a:cubicBezTo>
                    <a:pt x="30" y="7"/>
                    <a:pt x="30" y="7"/>
                    <a:pt x="30" y="7"/>
                  </a:cubicBezTo>
                  <a:cubicBezTo>
                    <a:pt x="30" y="4"/>
                    <a:pt x="30" y="4"/>
                    <a:pt x="30" y="4"/>
                  </a:cubicBezTo>
                  <a:cubicBezTo>
                    <a:pt x="27" y="4"/>
                    <a:pt x="27" y="4"/>
                    <a:pt x="27" y="4"/>
                  </a:cubicBezTo>
                  <a:cubicBezTo>
                    <a:pt x="27" y="6"/>
                    <a:pt x="28" y="7"/>
                    <a:pt x="30" y="7"/>
                  </a:cubicBezTo>
                  <a:cubicBezTo>
                    <a:pt x="30" y="4"/>
                    <a:pt x="30" y="4"/>
                    <a:pt x="30" y="4"/>
                  </a:cubicBezTo>
                  <a:cubicBezTo>
                    <a:pt x="27" y="4"/>
                    <a:pt x="27" y="4"/>
                    <a:pt x="27" y="4"/>
                  </a:cubicBezTo>
                  <a:cubicBezTo>
                    <a:pt x="27" y="11"/>
                    <a:pt x="27" y="11"/>
                    <a:pt x="27" y="11"/>
                  </a:cubicBezTo>
                  <a:cubicBezTo>
                    <a:pt x="30" y="11"/>
                    <a:pt x="30" y="11"/>
                    <a:pt x="30" y="11"/>
                  </a:cubicBezTo>
                  <a:cubicBezTo>
                    <a:pt x="30" y="8"/>
                    <a:pt x="30" y="8"/>
                    <a:pt x="30" y="8"/>
                  </a:cubicBezTo>
                  <a:cubicBezTo>
                    <a:pt x="28" y="8"/>
                    <a:pt x="27" y="9"/>
                    <a:pt x="27" y="11"/>
                  </a:cubicBezTo>
                  <a:cubicBezTo>
                    <a:pt x="30" y="11"/>
                    <a:pt x="30" y="11"/>
                    <a:pt x="30" y="11"/>
                  </a:cubicBezTo>
                  <a:cubicBezTo>
                    <a:pt x="30" y="8"/>
                    <a:pt x="30" y="8"/>
                    <a:pt x="30" y="8"/>
                  </a:cubicBezTo>
                  <a:cubicBezTo>
                    <a:pt x="30" y="11"/>
                    <a:pt x="30" y="11"/>
                    <a:pt x="30" y="11"/>
                  </a:cubicBezTo>
                  <a:cubicBezTo>
                    <a:pt x="30" y="15"/>
                    <a:pt x="30" y="15"/>
                    <a:pt x="30" y="15"/>
                  </a:cubicBezTo>
                  <a:cubicBezTo>
                    <a:pt x="32" y="15"/>
                    <a:pt x="34" y="13"/>
                    <a:pt x="34" y="11"/>
                  </a:cubicBezTo>
                  <a:cubicBezTo>
                    <a:pt x="34" y="4"/>
                    <a:pt x="34" y="4"/>
                    <a:pt x="34" y="4"/>
                  </a:cubicBezTo>
                  <a:cubicBezTo>
                    <a:pt x="34" y="2"/>
                    <a:pt x="32" y="0"/>
                    <a:pt x="30" y="0"/>
                  </a:cubicBezTo>
                  <a:cubicBezTo>
                    <a:pt x="5" y="0"/>
                    <a:pt x="5" y="0"/>
                    <a:pt x="5" y="0"/>
                  </a:cubicBezTo>
                  <a:cubicBezTo>
                    <a:pt x="2" y="0"/>
                    <a:pt x="0" y="2"/>
                    <a:pt x="0" y="4"/>
                  </a:cubicBezTo>
                  <a:cubicBezTo>
                    <a:pt x="0" y="11"/>
                    <a:pt x="0" y="11"/>
                    <a:pt x="0" y="11"/>
                  </a:cubicBezTo>
                  <a:cubicBezTo>
                    <a:pt x="0" y="13"/>
                    <a:pt x="2" y="15"/>
                    <a:pt x="5" y="15"/>
                  </a:cubicBezTo>
                  <a:cubicBezTo>
                    <a:pt x="30" y="15"/>
                    <a:pt x="30" y="15"/>
                    <a:pt x="30" y="15"/>
                  </a:cubicBezTo>
                  <a:lnTo>
                    <a:pt x="3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47"/>
            <p:cNvSpPr>
              <a:spLocks noChangeArrowheads="1"/>
            </p:cNvSpPr>
            <p:nvPr/>
          </p:nvSpPr>
          <p:spPr bwMode="auto">
            <a:xfrm>
              <a:off x="2846388" y="3001963"/>
              <a:ext cx="25400" cy="65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p:cNvSpPr>
              <a:spLocks/>
            </p:cNvSpPr>
            <p:nvPr/>
          </p:nvSpPr>
          <p:spPr bwMode="auto">
            <a:xfrm>
              <a:off x="2846388" y="3001963"/>
              <a:ext cx="25400" cy="65088"/>
            </a:xfrm>
            <a:custGeom>
              <a:avLst/>
              <a:gdLst>
                <a:gd name="T0" fmla="*/ 0 w 16"/>
                <a:gd name="T1" fmla="*/ 0 h 41"/>
                <a:gd name="T2" fmla="*/ 0 w 16"/>
                <a:gd name="T3" fmla="*/ 41 h 41"/>
                <a:gd name="T4" fmla="*/ 16 w 16"/>
                <a:gd name="T5" fmla="*/ 41 h 41"/>
                <a:gd name="T6" fmla="*/ 16 w 16"/>
                <a:gd name="T7" fmla="*/ 0 h 41"/>
              </a:gdLst>
              <a:ahLst/>
              <a:cxnLst>
                <a:cxn ang="0">
                  <a:pos x="T0" y="T1"/>
                </a:cxn>
                <a:cxn ang="0">
                  <a:pos x="T2" y="T3"/>
                </a:cxn>
                <a:cxn ang="0">
                  <a:pos x="T4" y="T5"/>
                </a:cxn>
                <a:cxn ang="0">
                  <a:pos x="T6" y="T7"/>
                </a:cxn>
              </a:cxnLst>
              <a:rect l="0" t="0" r="r" b="b"/>
              <a:pathLst>
                <a:path w="16" h="41">
                  <a:moveTo>
                    <a:pt x="0" y="0"/>
                  </a:moveTo>
                  <a:lnTo>
                    <a:pt x="0" y="41"/>
                  </a:lnTo>
                  <a:lnTo>
                    <a:pt x="16" y="41"/>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p:cNvSpPr>
              <a:spLocks/>
            </p:cNvSpPr>
            <p:nvPr/>
          </p:nvSpPr>
          <p:spPr bwMode="auto">
            <a:xfrm>
              <a:off x="2928938" y="3043238"/>
              <a:ext cx="41275" cy="46038"/>
            </a:xfrm>
            <a:custGeom>
              <a:avLst/>
              <a:gdLst>
                <a:gd name="T0" fmla="*/ 9 w 26"/>
                <a:gd name="T1" fmla="*/ 0 h 29"/>
                <a:gd name="T2" fmla="*/ 0 w 26"/>
                <a:gd name="T3" fmla="*/ 22 h 29"/>
                <a:gd name="T4" fmla="*/ 14 w 26"/>
                <a:gd name="T5" fmla="*/ 29 h 29"/>
                <a:gd name="T6" fmla="*/ 26 w 26"/>
                <a:gd name="T7" fmla="*/ 7 h 29"/>
                <a:gd name="T8" fmla="*/ 9 w 26"/>
                <a:gd name="T9" fmla="*/ 0 h 29"/>
              </a:gdLst>
              <a:ahLst/>
              <a:cxnLst>
                <a:cxn ang="0">
                  <a:pos x="T0" y="T1"/>
                </a:cxn>
                <a:cxn ang="0">
                  <a:pos x="T2" y="T3"/>
                </a:cxn>
                <a:cxn ang="0">
                  <a:pos x="T4" y="T5"/>
                </a:cxn>
                <a:cxn ang="0">
                  <a:pos x="T6" y="T7"/>
                </a:cxn>
                <a:cxn ang="0">
                  <a:pos x="T8" y="T9"/>
                </a:cxn>
              </a:cxnLst>
              <a:rect l="0" t="0" r="r" b="b"/>
              <a:pathLst>
                <a:path w="26" h="29">
                  <a:moveTo>
                    <a:pt x="9" y="0"/>
                  </a:moveTo>
                  <a:lnTo>
                    <a:pt x="0" y="22"/>
                  </a:lnTo>
                  <a:lnTo>
                    <a:pt x="14" y="29"/>
                  </a:lnTo>
                  <a:lnTo>
                    <a:pt x="26"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0"/>
            <p:cNvSpPr>
              <a:spLocks/>
            </p:cNvSpPr>
            <p:nvPr/>
          </p:nvSpPr>
          <p:spPr bwMode="auto">
            <a:xfrm>
              <a:off x="2928938" y="3043238"/>
              <a:ext cx="41275" cy="46038"/>
            </a:xfrm>
            <a:custGeom>
              <a:avLst/>
              <a:gdLst>
                <a:gd name="T0" fmla="*/ 9 w 26"/>
                <a:gd name="T1" fmla="*/ 0 h 29"/>
                <a:gd name="T2" fmla="*/ 0 w 26"/>
                <a:gd name="T3" fmla="*/ 22 h 29"/>
                <a:gd name="T4" fmla="*/ 14 w 26"/>
                <a:gd name="T5" fmla="*/ 29 h 29"/>
                <a:gd name="T6" fmla="*/ 26 w 26"/>
                <a:gd name="T7" fmla="*/ 7 h 29"/>
              </a:gdLst>
              <a:ahLst/>
              <a:cxnLst>
                <a:cxn ang="0">
                  <a:pos x="T0" y="T1"/>
                </a:cxn>
                <a:cxn ang="0">
                  <a:pos x="T2" y="T3"/>
                </a:cxn>
                <a:cxn ang="0">
                  <a:pos x="T4" y="T5"/>
                </a:cxn>
                <a:cxn ang="0">
                  <a:pos x="T6" y="T7"/>
                </a:cxn>
              </a:cxnLst>
              <a:rect l="0" t="0" r="r" b="b"/>
              <a:pathLst>
                <a:path w="26" h="29">
                  <a:moveTo>
                    <a:pt x="9" y="0"/>
                  </a:moveTo>
                  <a:lnTo>
                    <a:pt x="0" y="22"/>
                  </a:lnTo>
                  <a:lnTo>
                    <a:pt x="14" y="29"/>
                  </a:lnTo>
                  <a:lnTo>
                    <a:pt x="26"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1"/>
            <p:cNvSpPr>
              <a:spLocks/>
            </p:cNvSpPr>
            <p:nvPr/>
          </p:nvSpPr>
          <p:spPr bwMode="auto">
            <a:xfrm>
              <a:off x="2998788" y="3081338"/>
              <a:ext cx="68263" cy="63500"/>
            </a:xfrm>
            <a:custGeom>
              <a:avLst/>
              <a:gdLst>
                <a:gd name="T0" fmla="*/ 31 w 43"/>
                <a:gd name="T1" fmla="*/ 0 h 40"/>
                <a:gd name="T2" fmla="*/ 0 w 43"/>
                <a:gd name="T3" fmla="*/ 28 h 40"/>
                <a:gd name="T4" fmla="*/ 10 w 43"/>
                <a:gd name="T5" fmla="*/ 40 h 40"/>
                <a:gd name="T6" fmla="*/ 43 w 43"/>
                <a:gd name="T7" fmla="*/ 14 h 40"/>
                <a:gd name="T8" fmla="*/ 31 w 43"/>
                <a:gd name="T9" fmla="*/ 0 h 40"/>
              </a:gdLst>
              <a:ahLst/>
              <a:cxnLst>
                <a:cxn ang="0">
                  <a:pos x="T0" y="T1"/>
                </a:cxn>
                <a:cxn ang="0">
                  <a:pos x="T2" y="T3"/>
                </a:cxn>
                <a:cxn ang="0">
                  <a:pos x="T4" y="T5"/>
                </a:cxn>
                <a:cxn ang="0">
                  <a:pos x="T6" y="T7"/>
                </a:cxn>
                <a:cxn ang="0">
                  <a:pos x="T8" y="T9"/>
                </a:cxn>
              </a:cxnLst>
              <a:rect l="0" t="0" r="r" b="b"/>
              <a:pathLst>
                <a:path w="43" h="40">
                  <a:moveTo>
                    <a:pt x="31" y="0"/>
                  </a:moveTo>
                  <a:lnTo>
                    <a:pt x="0" y="28"/>
                  </a:lnTo>
                  <a:lnTo>
                    <a:pt x="10" y="40"/>
                  </a:lnTo>
                  <a:lnTo>
                    <a:pt x="43" y="14"/>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2"/>
            <p:cNvSpPr>
              <a:spLocks/>
            </p:cNvSpPr>
            <p:nvPr/>
          </p:nvSpPr>
          <p:spPr bwMode="auto">
            <a:xfrm>
              <a:off x="2998788" y="3081338"/>
              <a:ext cx="68263" cy="63500"/>
            </a:xfrm>
            <a:custGeom>
              <a:avLst/>
              <a:gdLst>
                <a:gd name="T0" fmla="*/ 31 w 43"/>
                <a:gd name="T1" fmla="*/ 0 h 40"/>
                <a:gd name="T2" fmla="*/ 0 w 43"/>
                <a:gd name="T3" fmla="*/ 28 h 40"/>
                <a:gd name="T4" fmla="*/ 10 w 43"/>
                <a:gd name="T5" fmla="*/ 40 h 40"/>
                <a:gd name="T6" fmla="*/ 43 w 43"/>
                <a:gd name="T7" fmla="*/ 14 h 40"/>
              </a:gdLst>
              <a:ahLst/>
              <a:cxnLst>
                <a:cxn ang="0">
                  <a:pos x="T0" y="T1"/>
                </a:cxn>
                <a:cxn ang="0">
                  <a:pos x="T2" y="T3"/>
                </a:cxn>
                <a:cxn ang="0">
                  <a:pos x="T4" y="T5"/>
                </a:cxn>
                <a:cxn ang="0">
                  <a:pos x="T6" y="T7"/>
                </a:cxn>
              </a:cxnLst>
              <a:rect l="0" t="0" r="r" b="b"/>
              <a:pathLst>
                <a:path w="43" h="40">
                  <a:moveTo>
                    <a:pt x="31" y="0"/>
                  </a:moveTo>
                  <a:lnTo>
                    <a:pt x="0" y="28"/>
                  </a:lnTo>
                  <a:lnTo>
                    <a:pt x="10" y="40"/>
                  </a:lnTo>
                  <a:lnTo>
                    <a:pt x="43"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3"/>
            <p:cNvSpPr>
              <a:spLocks/>
            </p:cNvSpPr>
            <p:nvPr/>
          </p:nvSpPr>
          <p:spPr bwMode="auto">
            <a:xfrm>
              <a:off x="2747963" y="3043238"/>
              <a:ext cx="41275" cy="46038"/>
            </a:xfrm>
            <a:custGeom>
              <a:avLst/>
              <a:gdLst>
                <a:gd name="T0" fmla="*/ 0 w 26"/>
                <a:gd name="T1" fmla="*/ 7 h 29"/>
                <a:gd name="T2" fmla="*/ 10 w 26"/>
                <a:gd name="T3" fmla="*/ 29 h 29"/>
                <a:gd name="T4" fmla="*/ 26 w 26"/>
                <a:gd name="T5" fmla="*/ 22 h 29"/>
                <a:gd name="T6" fmla="*/ 14 w 26"/>
                <a:gd name="T7" fmla="*/ 0 h 29"/>
                <a:gd name="T8" fmla="*/ 0 w 26"/>
                <a:gd name="T9" fmla="*/ 7 h 29"/>
              </a:gdLst>
              <a:ahLst/>
              <a:cxnLst>
                <a:cxn ang="0">
                  <a:pos x="T0" y="T1"/>
                </a:cxn>
                <a:cxn ang="0">
                  <a:pos x="T2" y="T3"/>
                </a:cxn>
                <a:cxn ang="0">
                  <a:pos x="T4" y="T5"/>
                </a:cxn>
                <a:cxn ang="0">
                  <a:pos x="T6" y="T7"/>
                </a:cxn>
                <a:cxn ang="0">
                  <a:pos x="T8" y="T9"/>
                </a:cxn>
              </a:cxnLst>
              <a:rect l="0" t="0" r="r" b="b"/>
              <a:pathLst>
                <a:path w="26" h="29">
                  <a:moveTo>
                    <a:pt x="0" y="7"/>
                  </a:moveTo>
                  <a:lnTo>
                    <a:pt x="10" y="29"/>
                  </a:lnTo>
                  <a:lnTo>
                    <a:pt x="26" y="22"/>
                  </a:lnTo>
                  <a:lnTo>
                    <a:pt x="14"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4"/>
            <p:cNvSpPr>
              <a:spLocks/>
            </p:cNvSpPr>
            <p:nvPr/>
          </p:nvSpPr>
          <p:spPr bwMode="auto">
            <a:xfrm>
              <a:off x="2747963" y="3043238"/>
              <a:ext cx="41275" cy="46038"/>
            </a:xfrm>
            <a:custGeom>
              <a:avLst/>
              <a:gdLst>
                <a:gd name="T0" fmla="*/ 0 w 26"/>
                <a:gd name="T1" fmla="*/ 7 h 29"/>
                <a:gd name="T2" fmla="*/ 10 w 26"/>
                <a:gd name="T3" fmla="*/ 29 h 29"/>
                <a:gd name="T4" fmla="*/ 26 w 26"/>
                <a:gd name="T5" fmla="*/ 22 h 29"/>
                <a:gd name="T6" fmla="*/ 14 w 26"/>
                <a:gd name="T7" fmla="*/ 0 h 29"/>
              </a:gdLst>
              <a:ahLst/>
              <a:cxnLst>
                <a:cxn ang="0">
                  <a:pos x="T0" y="T1"/>
                </a:cxn>
                <a:cxn ang="0">
                  <a:pos x="T2" y="T3"/>
                </a:cxn>
                <a:cxn ang="0">
                  <a:pos x="T4" y="T5"/>
                </a:cxn>
                <a:cxn ang="0">
                  <a:pos x="T6" y="T7"/>
                </a:cxn>
              </a:cxnLst>
              <a:rect l="0" t="0" r="r" b="b"/>
              <a:pathLst>
                <a:path w="26" h="29">
                  <a:moveTo>
                    <a:pt x="0" y="7"/>
                  </a:moveTo>
                  <a:lnTo>
                    <a:pt x="10" y="29"/>
                  </a:lnTo>
                  <a:lnTo>
                    <a:pt x="26" y="22"/>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5"/>
            <p:cNvSpPr>
              <a:spLocks/>
            </p:cNvSpPr>
            <p:nvPr/>
          </p:nvSpPr>
          <p:spPr bwMode="auto">
            <a:xfrm>
              <a:off x="2651125" y="3081338"/>
              <a:ext cx="66675" cy="63500"/>
            </a:xfrm>
            <a:custGeom>
              <a:avLst/>
              <a:gdLst>
                <a:gd name="T0" fmla="*/ 0 w 42"/>
                <a:gd name="T1" fmla="*/ 14 h 40"/>
                <a:gd name="T2" fmla="*/ 30 w 42"/>
                <a:gd name="T3" fmla="*/ 40 h 40"/>
                <a:gd name="T4" fmla="*/ 42 w 42"/>
                <a:gd name="T5" fmla="*/ 28 h 40"/>
                <a:gd name="T6" fmla="*/ 11 w 42"/>
                <a:gd name="T7" fmla="*/ 0 h 40"/>
                <a:gd name="T8" fmla="*/ 0 w 42"/>
                <a:gd name="T9" fmla="*/ 14 h 40"/>
              </a:gdLst>
              <a:ahLst/>
              <a:cxnLst>
                <a:cxn ang="0">
                  <a:pos x="T0" y="T1"/>
                </a:cxn>
                <a:cxn ang="0">
                  <a:pos x="T2" y="T3"/>
                </a:cxn>
                <a:cxn ang="0">
                  <a:pos x="T4" y="T5"/>
                </a:cxn>
                <a:cxn ang="0">
                  <a:pos x="T6" y="T7"/>
                </a:cxn>
                <a:cxn ang="0">
                  <a:pos x="T8" y="T9"/>
                </a:cxn>
              </a:cxnLst>
              <a:rect l="0" t="0" r="r" b="b"/>
              <a:pathLst>
                <a:path w="42" h="40">
                  <a:moveTo>
                    <a:pt x="0" y="14"/>
                  </a:moveTo>
                  <a:lnTo>
                    <a:pt x="30" y="40"/>
                  </a:lnTo>
                  <a:lnTo>
                    <a:pt x="42" y="28"/>
                  </a:lnTo>
                  <a:lnTo>
                    <a:pt x="11"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6"/>
            <p:cNvSpPr>
              <a:spLocks/>
            </p:cNvSpPr>
            <p:nvPr/>
          </p:nvSpPr>
          <p:spPr bwMode="auto">
            <a:xfrm>
              <a:off x="2651125" y="3081338"/>
              <a:ext cx="66675" cy="63500"/>
            </a:xfrm>
            <a:custGeom>
              <a:avLst/>
              <a:gdLst>
                <a:gd name="T0" fmla="*/ 0 w 42"/>
                <a:gd name="T1" fmla="*/ 14 h 40"/>
                <a:gd name="T2" fmla="*/ 30 w 42"/>
                <a:gd name="T3" fmla="*/ 40 h 40"/>
                <a:gd name="T4" fmla="*/ 42 w 42"/>
                <a:gd name="T5" fmla="*/ 28 h 40"/>
                <a:gd name="T6" fmla="*/ 11 w 42"/>
                <a:gd name="T7" fmla="*/ 0 h 40"/>
              </a:gdLst>
              <a:ahLst/>
              <a:cxnLst>
                <a:cxn ang="0">
                  <a:pos x="T0" y="T1"/>
                </a:cxn>
                <a:cxn ang="0">
                  <a:pos x="T2" y="T3"/>
                </a:cxn>
                <a:cxn ang="0">
                  <a:pos x="T4" y="T5"/>
                </a:cxn>
                <a:cxn ang="0">
                  <a:pos x="T6" y="T7"/>
                </a:cxn>
              </a:cxnLst>
              <a:rect l="0" t="0" r="r" b="b"/>
              <a:pathLst>
                <a:path w="42" h="40">
                  <a:moveTo>
                    <a:pt x="0" y="14"/>
                  </a:moveTo>
                  <a:lnTo>
                    <a:pt x="30" y="40"/>
                  </a:lnTo>
                  <a:lnTo>
                    <a:pt x="42" y="28"/>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4748213" y="3013075"/>
            <a:ext cx="519113" cy="519113"/>
            <a:chOff x="4748213" y="3013075"/>
            <a:chExt cx="519113" cy="519113"/>
          </a:xfrm>
        </p:grpSpPr>
        <p:sp>
          <p:nvSpPr>
            <p:cNvPr id="30" name="Freeform 57"/>
            <p:cNvSpPr>
              <a:spLocks/>
            </p:cNvSpPr>
            <p:nvPr/>
          </p:nvSpPr>
          <p:spPr bwMode="auto">
            <a:xfrm>
              <a:off x="4748213" y="3013075"/>
              <a:ext cx="519113" cy="519113"/>
            </a:xfrm>
            <a:custGeom>
              <a:avLst/>
              <a:gdLst>
                <a:gd name="T0" fmla="*/ 89 w 138"/>
                <a:gd name="T1" fmla="*/ 102 h 138"/>
                <a:gd name="T2" fmla="*/ 138 w 138"/>
                <a:gd name="T3" fmla="*/ 5 h 138"/>
                <a:gd name="T4" fmla="*/ 133 w 138"/>
                <a:gd name="T5" fmla="*/ 0 h 138"/>
                <a:gd name="T6" fmla="*/ 36 w 138"/>
                <a:gd name="T7" fmla="*/ 49 h 138"/>
                <a:gd name="T8" fmla="*/ 39 w 138"/>
                <a:gd name="T9" fmla="*/ 46 h 138"/>
                <a:gd name="T10" fmla="*/ 6 w 138"/>
                <a:gd name="T11" fmla="*/ 71 h 138"/>
                <a:gd name="T12" fmla="*/ 10 w 138"/>
                <a:gd name="T13" fmla="*/ 78 h 138"/>
                <a:gd name="T14" fmla="*/ 28 w 138"/>
                <a:gd name="T15" fmla="*/ 76 h 138"/>
                <a:gd name="T16" fmla="*/ 37 w 138"/>
                <a:gd name="T17" fmla="*/ 72 h 138"/>
                <a:gd name="T18" fmla="*/ 34 w 138"/>
                <a:gd name="T19" fmla="*/ 104 h 138"/>
                <a:gd name="T20" fmla="*/ 66 w 138"/>
                <a:gd name="T21" fmla="*/ 101 h 138"/>
                <a:gd name="T22" fmla="*/ 62 w 138"/>
                <a:gd name="T23" fmla="*/ 110 h 138"/>
                <a:gd name="T24" fmla="*/ 61 w 138"/>
                <a:gd name="T25" fmla="*/ 126 h 138"/>
                <a:gd name="T26" fmla="*/ 60 w 138"/>
                <a:gd name="T27" fmla="*/ 128 h 138"/>
                <a:gd name="T28" fmla="*/ 58 w 138"/>
                <a:gd name="T29" fmla="*/ 138 h 138"/>
                <a:gd name="T30" fmla="*/ 85 w 138"/>
                <a:gd name="T31" fmla="*/ 115 h 138"/>
                <a:gd name="T32" fmla="*/ 88 w 138"/>
                <a:gd name="T33" fmla="*/ 98 h 138"/>
                <a:gd name="T34" fmla="*/ 88 w 138"/>
                <a:gd name="T35" fmla="*/ 98 h 138"/>
                <a:gd name="T36" fmla="*/ 77 w 138"/>
                <a:gd name="T37" fmla="*/ 111 h 138"/>
                <a:gd name="T38" fmla="*/ 65 w 138"/>
                <a:gd name="T39" fmla="*/ 129 h 138"/>
                <a:gd name="T40" fmla="*/ 71 w 138"/>
                <a:gd name="T41" fmla="*/ 110 h 138"/>
                <a:gd name="T42" fmla="*/ 70 w 138"/>
                <a:gd name="T43" fmla="*/ 97 h 138"/>
                <a:gd name="T44" fmla="*/ 41 w 138"/>
                <a:gd name="T45" fmla="*/ 68 h 138"/>
                <a:gd name="T46" fmla="*/ 28 w 138"/>
                <a:gd name="T47" fmla="*/ 67 h 138"/>
                <a:gd name="T48" fmla="*/ 9 w 138"/>
                <a:gd name="T49" fmla="*/ 73 h 138"/>
                <a:gd name="T50" fmla="*/ 27 w 138"/>
                <a:gd name="T51" fmla="*/ 60 h 138"/>
                <a:gd name="T52" fmla="*/ 43 w 138"/>
                <a:gd name="T53" fmla="*/ 54 h 138"/>
                <a:gd name="T54" fmla="*/ 75 w 138"/>
                <a:gd name="T55" fmla="*/ 21 h 138"/>
                <a:gd name="T56" fmla="*/ 133 w 138"/>
                <a:gd name="T57" fmla="*/ 5 h 138"/>
                <a:gd name="T58" fmla="*/ 117 w 138"/>
                <a:gd name="T59" fmla="*/ 63 h 138"/>
                <a:gd name="T60" fmla="*/ 84 w 138"/>
                <a:gd name="T61" fmla="*/ 95 h 138"/>
                <a:gd name="T62" fmla="*/ 88 w 138"/>
                <a:gd name="T63" fmla="*/ 9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88" y="98"/>
                  </a:moveTo>
                  <a:cubicBezTo>
                    <a:pt x="89" y="102"/>
                    <a:pt x="89" y="102"/>
                    <a:pt x="89" y="102"/>
                  </a:cubicBezTo>
                  <a:cubicBezTo>
                    <a:pt x="105" y="96"/>
                    <a:pt x="117" y="84"/>
                    <a:pt x="125" y="67"/>
                  </a:cubicBezTo>
                  <a:cubicBezTo>
                    <a:pt x="133" y="51"/>
                    <a:pt x="137" y="30"/>
                    <a:pt x="138" y="5"/>
                  </a:cubicBezTo>
                  <a:cubicBezTo>
                    <a:pt x="138" y="0"/>
                    <a:pt x="138" y="0"/>
                    <a:pt x="138" y="0"/>
                  </a:cubicBezTo>
                  <a:cubicBezTo>
                    <a:pt x="133" y="0"/>
                    <a:pt x="133" y="0"/>
                    <a:pt x="133" y="0"/>
                  </a:cubicBezTo>
                  <a:cubicBezTo>
                    <a:pt x="108" y="1"/>
                    <a:pt x="87" y="5"/>
                    <a:pt x="71" y="13"/>
                  </a:cubicBezTo>
                  <a:cubicBezTo>
                    <a:pt x="54" y="21"/>
                    <a:pt x="42" y="33"/>
                    <a:pt x="36" y="49"/>
                  </a:cubicBezTo>
                  <a:cubicBezTo>
                    <a:pt x="40" y="50"/>
                    <a:pt x="40" y="50"/>
                    <a:pt x="40" y="50"/>
                  </a:cubicBezTo>
                  <a:cubicBezTo>
                    <a:pt x="39" y="46"/>
                    <a:pt x="39" y="46"/>
                    <a:pt x="39" y="46"/>
                  </a:cubicBezTo>
                  <a:cubicBezTo>
                    <a:pt x="34" y="47"/>
                    <a:pt x="29" y="49"/>
                    <a:pt x="23" y="53"/>
                  </a:cubicBezTo>
                  <a:cubicBezTo>
                    <a:pt x="17" y="57"/>
                    <a:pt x="11" y="63"/>
                    <a:pt x="6" y="71"/>
                  </a:cubicBezTo>
                  <a:cubicBezTo>
                    <a:pt x="0" y="80"/>
                    <a:pt x="0" y="80"/>
                    <a:pt x="0" y="80"/>
                  </a:cubicBezTo>
                  <a:cubicBezTo>
                    <a:pt x="10" y="78"/>
                    <a:pt x="10" y="78"/>
                    <a:pt x="10" y="78"/>
                  </a:cubicBezTo>
                  <a:cubicBezTo>
                    <a:pt x="10" y="78"/>
                    <a:pt x="10" y="78"/>
                    <a:pt x="10" y="78"/>
                  </a:cubicBezTo>
                  <a:cubicBezTo>
                    <a:pt x="11" y="77"/>
                    <a:pt x="19" y="76"/>
                    <a:pt x="28" y="76"/>
                  </a:cubicBezTo>
                  <a:cubicBezTo>
                    <a:pt x="31" y="76"/>
                    <a:pt x="33" y="76"/>
                    <a:pt x="36" y="76"/>
                  </a:cubicBezTo>
                  <a:cubicBezTo>
                    <a:pt x="37" y="72"/>
                    <a:pt x="37" y="72"/>
                    <a:pt x="37" y="72"/>
                  </a:cubicBezTo>
                  <a:cubicBezTo>
                    <a:pt x="32" y="72"/>
                    <a:pt x="32" y="72"/>
                    <a:pt x="32" y="72"/>
                  </a:cubicBezTo>
                  <a:cubicBezTo>
                    <a:pt x="34" y="104"/>
                    <a:pt x="34" y="104"/>
                    <a:pt x="34" y="104"/>
                  </a:cubicBezTo>
                  <a:cubicBezTo>
                    <a:pt x="66" y="106"/>
                    <a:pt x="66" y="106"/>
                    <a:pt x="66" y="106"/>
                  </a:cubicBezTo>
                  <a:cubicBezTo>
                    <a:pt x="66" y="101"/>
                    <a:pt x="66" y="101"/>
                    <a:pt x="66" y="101"/>
                  </a:cubicBezTo>
                  <a:cubicBezTo>
                    <a:pt x="62" y="102"/>
                    <a:pt x="62" y="102"/>
                    <a:pt x="62" y="102"/>
                  </a:cubicBezTo>
                  <a:cubicBezTo>
                    <a:pt x="62" y="105"/>
                    <a:pt x="62" y="107"/>
                    <a:pt x="62" y="110"/>
                  </a:cubicBezTo>
                  <a:cubicBezTo>
                    <a:pt x="62" y="115"/>
                    <a:pt x="62" y="119"/>
                    <a:pt x="61" y="123"/>
                  </a:cubicBezTo>
                  <a:cubicBezTo>
                    <a:pt x="61" y="124"/>
                    <a:pt x="61" y="125"/>
                    <a:pt x="61" y="126"/>
                  </a:cubicBezTo>
                  <a:cubicBezTo>
                    <a:pt x="60" y="127"/>
                    <a:pt x="60" y="127"/>
                    <a:pt x="60" y="127"/>
                  </a:cubicBezTo>
                  <a:cubicBezTo>
                    <a:pt x="60" y="128"/>
                    <a:pt x="60" y="128"/>
                    <a:pt x="60" y="128"/>
                  </a:cubicBezTo>
                  <a:cubicBezTo>
                    <a:pt x="60" y="128"/>
                    <a:pt x="60" y="128"/>
                    <a:pt x="60" y="128"/>
                  </a:cubicBezTo>
                  <a:cubicBezTo>
                    <a:pt x="58" y="138"/>
                    <a:pt x="58" y="138"/>
                    <a:pt x="58" y="138"/>
                  </a:cubicBezTo>
                  <a:cubicBezTo>
                    <a:pt x="67" y="132"/>
                    <a:pt x="67" y="132"/>
                    <a:pt x="67" y="132"/>
                  </a:cubicBezTo>
                  <a:cubicBezTo>
                    <a:pt x="75" y="127"/>
                    <a:pt x="81" y="121"/>
                    <a:pt x="85" y="115"/>
                  </a:cubicBezTo>
                  <a:cubicBezTo>
                    <a:pt x="89" y="109"/>
                    <a:pt x="91" y="104"/>
                    <a:pt x="92" y="99"/>
                  </a:cubicBezTo>
                  <a:cubicBezTo>
                    <a:pt x="88" y="98"/>
                    <a:pt x="88" y="98"/>
                    <a:pt x="88" y="98"/>
                  </a:cubicBezTo>
                  <a:cubicBezTo>
                    <a:pt x="89" y="102"/>
                    <a:pt x="89" y="102"/>
                    <a:pt x="89" y="102"/>
                  </a:cubicBezTo>
                  <a:cubicBezTo>
                    <a:pt x="88" y="98"/>
                    <a:pt x="88" y="98"/>
                    <a:pt x="88" y="98"/>
                  </a:cubicBezTo>
                  <a:cubicBezTo>
                    <a:pt x="84" y="97"/>
                    <a:pt x="84" y="97"/>
                    <a:pt x="84" y="97"/>
                  </a:cubicBezTo>
                  <a:cubicBezTo>
                    <a:pt x="83" y="101"/>
                    <a:pt x="81" y="106"/>
                    <a:pt x="77" y="111"/>
                  </a:cubicBezTo>
                  <a:cubicBezTo>
                    <a:pt x="74" y="116"/>
                    <a:pt x="69" y="121"/>
                    <a:pt x="62" y="125"/>
                  </a:cubicBezTo>
                  <a:cubicBezTo>
                    <a:pt x="65" y="129"/>
                    <a:pt x="65" y="129"/>
                    <a:pt x="65" y="129"/>
                  </a:cubicBezTo>
                  <a:cubicBezTo>
                    <a:pt x="69" y="130"/>
                    <a:pt x="69" y="130"/>
                    <a:pt x="69" y="130"/>
                  </a:cubicBezTo>
                  <a:cubicBezTo>
                    <a:pt x="69" y="129"/>
                    <a:pt x="71" y="121"/>
                    <a:pt x="71" y="110"/>
                  </a:cubicBezTo>
                  <a:cubicBezTo>
                    <a:pt x="71" y="107"/>
                    <a:pt x="71" y="104"/>
                    <a:pt x="70" y="101"/>
                  </a:cubicBezTo>
                  <a:cubicBezTo>
                    <a:pt x="70" y="97"/>
                    <a:pt x="70" y="97"/>
                    <a:pt x="70" y="97"/>
                  </a:cubicBezTo>
                  <a:cubicBezTo>
                    <a:pt x="42" y="96"/>
                    <a:pt x="42" y="96"/>
                    <a:pt x="42" y="96"/>
                  </a:cubicBezTo>
                  <a:cubicBezTo>
                    <a:pt x="41" y="68"/>
                    <a:pt x="41" y="68"/>
                    <a:pt x="41" y="68"/>
                  </a:cubicBezTo>
                  <a:cubicBezTo>
                    <a:pt x="37" y="68"/>
                    <a:pt x="37" y="68"/>
                    <a:pt x="37" y="68"/>
                  </a:cubicBezTo>
                  <a:cubicBezTo>
                    <a:pt x="34" y="67"/>
                    <a:pt x="31" y="67"/>
                    <a:pt x="28" y="67"/>
                  </a:cubicBezTo>
                  <a:cubicBezTo>
                    <a:pt x="17" y="67"/>
                    <a:pt x="9" y="69"/>
                    <a:pt x="8" y="69"/>
                  </a:cubicBezTo>
                  <a:cubicBezTo>
                    <a:pt x="9" y="73"/>
                    <a:pt x="9" y="73"/>
                    <a:pt x="9" y="73"/>
                  </a:cubicBezTo>
                  <a:cubicBezTo>
                    <a:pt x="13" y="76"/>
                    <a:pt x="13" y="76"/>
                    <a:pt x="13" y="76"/>
                  </a:cubicBezTo>
                  <a:cubicBezTo>
                    <a:pt x="17" y="69"/>
                    <a:pt x="22" y="64"/>
                    <a:pt x="27" y="60"/>
                  </a:cubicBezTo>
                  <a:cubicBezTo>
                    <a:pt x="32" y="57"/>
                    <a:pt x="37" y="55"/>
                    <a:pt x="41" y="54"/>
                  </a:cubicBezTo>
                  <a:cubicBezTo>
                    <a:pt x="43" y="54"/>
                    <a:pt x="43" y="54"/>
                    <a:pt x="43" y="54"/>
                  </a:cubicBezTo>
                  <a:cubicBezTo>
                    <a:pt x="44" y="52"/>
                    <a:pt x="44" y="52"/>
                    <a:pt x="44" y="52"/>
                  </a:cubicBezTo>
                  <a:cubicBezTo>
                    <a:pt x="49" y="39"/>
                    <a:pt x="60" y="28"/>
                    <a:pt x="75" y="21"/>
                  </a:cubicBezTo>
                  <a:cubicBezTo>
                    <a:pt x="90" y="14"/>
                    <a:pt x="109" y="9"/>
                    <a:pt x="134" y="9"/>
                  </a:cubicBezTo>
                  <a:cubicBezTo>
                    <a:pt x="133" y="5"/>
                    <a:pt x="133" y="5"/>
                    <a:pt x="133" y="5"/>
                  </a:cubicBezTo>
                  <a:cubicBezTo>
                    <a:pt x="129" y="4"/>
                    <a:pt x="129" y="4"/>
                    <a:pt x="129" y="4"/>
                  </a:cubicBezTo>
                  <a:cubicBezTo>
                    <a:pt x="129" y="29"/>
                    <a:pt x="124" y="48"/>
                    <a:pt x="117" y="63"/>
                  </a:cubicBezTo>
                  <a:cubicBezTo>
                    <a:pt x="110" y="78"/>
                    <a:pt x="99" y="89"/>
                    <a:pt x="86" y="94"/>
                  </a:cubicBezTo>
                  <a:cubicBezTo>
                    <a:pt x="84" y="95"/>
                    <a:pt x="84" y="95"/>
                    <a:pt x="84" y="95"/>
                  </a:cubicBezTo>
                  <a:cubicBezTo>
                    <a:pt x="84" y="97"/>
                    <a:pt x="84" y="97"/>
                    <a:pt x="84" y="97"/>
                  </a:cubicBezTo>
                  <a:lnTo>
                    <a:pt x="88"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8"/>
            <p:cNvSpPr>
              <a:spLocks/>
            </p:cNvSpPr>
            <p:nvPr/>
          </p:nvSpPr>
          <p:spPr bwMode="auto">
            <a:xfrm>
              <a:off x="4948238" y="3175000"/>
              <a:ext cx="157163" cy="158750"/>
            </a:xfrm>
            <a:custGeom>
              <a:avLst/>
              <a:gdLst>
                <a:gd name="T0" fmla="*/ 33 w 42"/>
                <a:gd name="T1" fmla="*/ 33 h 42"/>
                <a:gd name="T2" fmla="*/ 30 w 42"/>
                <a:gd name="T3" fmla="*/ 29 h 42"/>
                <a:gd name="T4" fmla="*/ 21 w 42"/>
                <a:gd name="T5" fmla="*/ 33 h 42"/>
                <a:gd name="T6" fmla="*/ 13 w 42"/>
                <a:gd name="T7" fmla="*/ 29 h 42"/>
                <a:gd name="T8" fmla="*/ 9 w 42"/>
                <a:gd name="T9" fmla="*/ 21 h 42"/>
                <a:gd name="T10" fmla="*/ 12 w 42"/>
                <a:gd name="T11" fmla="*/ 12 h 42"/>
                <a:gd name="T12" fmla="*/ 21 w 42"/>
                <a:gd name="T13" fmla="*/ 9 h 42"/>
                <a:gd name="T14" fmla="*/ 30 w 42"/>
                <a:gd name="T15" fmla="*/ 12 h 42"/>
                <a:gd name="T16" fmla="*/ 33 w 42"/>
                <a:gd name="T17" fmla="*/ 21 h 42"/>
                <a:gd name="T18" fmla="*/ 30 w 42"/>
                <a:gd name="T19" fmla="*/ 29 h 42"/>
                <a:gd name="T20" fmla="*/ 33 w 42"/>
                <a:gd name="T21" fmla="*/ 33 h 42"/>
                <a:gd name="T22" fmla="*/ 36 w 42"/>
                <a:gd name="T23" fmla="*/ 36 h 42"/>
                <a:gd name="T24" fmla="*/ 42 w 42"/>
                <a:gd name="T25" fmla="*/ 21 h 42"/>
                <a:gd name="T26" fmla="*/ 36 w 42"/>
                <a:gd name="T27" fmla="*/ 6 h 42"/>
                <a:gd name="T28" fmla="*/ 21 w 42"/>
                <a:gd name="T29" fmla="*/ 0 h 42"/>
                <a:gd name="T30" fmla="*/ 6 w 42"/>
                <a:gd name="T31" fmla="*/ 6 h 42"/>
                <a:gd name="T32" fmla="*/ 0 w 42"/>
                <a:gd name="T33" fmla="*/ 21 h 42"/>
                <a:gd name="T34" fmla="*/ 6 w 42"/>
                <a:gd name="T35" fmla="*/ 36 h 42"/>
                <a:gd name="T36" fmla="*/ 21 w 42"/>
                <a:gd name="T37" fmla="*/ 42 h 42"/>
                <a:gd name="T38" fmla="*/ 36 w 42"/>
                <a:gd name="T39" fmla="*/ 36 h 42"/>
                <a:gd name="T40" fmla="*/ 33 w 42"/>
                <a:gd name="T4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33" y="33"/>
                  </a:moveTo>
                  <a:cubicBezTo>
                    <a:pt x="30" y="29"/>
                    <a:pt x="30" y="29"/>
                    <a:pt x="30" y="29"/>
                  </a:cubicBezTo>
                  <a:cubicBezTo>
                    <a:pt x="27" y="32"/>
                    <a:pt x="24" y="33"/>
                    <a:pt x="21" y="33"/>
                  </a:cubicBezTo>
                  <a:cubicBezTo>
                    <a:pt x="18" y="33"/>
                    <a:pt x="15" y="32"/>
                    <a:pt x="13" y="29"/>
                  </a:cubicBezTo>
                  <a:cubicBezTo>
                    <a:pt x="10" y="27"/>
                    <a:pt x="9" y="24"/>
                    <a:pt x="9" y="21"/>
                  </a:cubicBezTo>
                  <a:cubicBezTo>
                    <a:pt x="9" y="18"/>
                    <a:pt x="10" y="15"/>
                    <a:pt x="12" y="12"/>
                  </a:cubicBezTo>
                  <a:cubicBezTo>
                    <a:pt x="15" y="10"/>
                    <a:pt x="18" y="9"/>
                    <a:pt x="21" y="9"/>
                  </a:cubicBezTo>
                  <a:cubicBezTo>
                    <a:pt x="24" y="9"/>
                    <a:pt x="27" y="10"/>
                    <a:pt x="30" y="12"/>
                  </a:cubicBezTo>
                  <a:cubicBezTo>
                    <a:pt x="32" y="15"/>
                    <a:pt x="33" y="18"/>
                    <a:pt x="33" y="21"/>
                  </a:cubicBezTo>
                  <a:cubicBezTo>
                    <a:pt x="33" y="24"/>
                    <a:pt x="32" y="27"/>
                    <a:pt x="30" y="29"/>
                  </a:cubicBezTo>
                  <a:cubicBezTo>
                    <a:pt x="33" y="33"/>
                    <a:pt x="33" y="33"/>
                    <a:pt x="33" y="33"/>
                  </a:cubicBezTo>
                  <a:cubicBezTo>
                    <a:pt x="36" y="36"/>
                    <a:pt x="36" y="36"/>
                    <a:pt x="36" y="36"/>
                  </a:cubicBezTo>
                  <a:cubicBezTo>
                    <a:pt x="40" y="32"/>
                    <a:pt x="42" y="26"/>
                    <a:pt x="42" y="21"/>
                  </a:cubicBezTo>
                  <a:cubicBezTo>
                    <a:pt x="42" y="16"/>
                    <a:pt x="40" y="10"/>
                    <a:pt x="36" y="6"/>
                  </a:cubicBezTo>
                  <a:cubicBezTo>
                    <a:pt x="32" y="2"/>
                    <a:pt x="26" y="0"/>
                    <a:pt x="21" y="0"/>
                  </a:cubicBezTo>
                  <a:cubicBezTo>
                    <a:pt x="16" y="0"/>
                    <a:pt x="10" y="2"/>
                    <a:pt x="6" y="6"/>
                  </a:cubicBezTo>
                  <a:cubicBezTo>
                    <a:pt x="2" y="10"/>
                    <a:pt x="0" y="16"/>
                    <a:pt x="0" y="21"/>
                  </a:cubicBezTo>
                  <a:cubicBezTo>
                    <a:pt x="0" y="26"/>
                    <a:pt x="2" y="32"/>
                    <a:pt x="6" y="36"/>
                  </a:cubicBezTo>
                  <a:cubicBezTo>
                    <a:pt x="10" y="40"/>
                    <a:pt x="16" y="42"/>
                    <a:pt x="21" y="42"/>
                  </a:cubicBezTo>
                  <a:cubicBezTo>
                    <a:pt x="26" y="42"/>
                    <a:pt x="32" y="40"/>
                    <a:pt x="36" y="36"/>
                  </a:cubicBezTo>
                  <a:lnTo>
                    <a:pt x="33"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9"/>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 name="T8" fmla="*/ 33 w 47"/>
                <a:gd name="T9" fmla="*/ 0 h 47"/>
              </a:gdLst>
              <a:ahLst/>
              <a:cxnLst>
                <a:cxn ang="0">
                  <a:pos x="T0" y="T1"/>
                </a:cxn>
                <a:cxn ang="0">
                  <a:pos x="T2" y="T3"/>
                </a:cxn>
                <a:cxn ang="0">
                  <a:pos x="T4" y="T5"/>
                </a:cxn>
                <a:cxn ang="0">
                  <a:pos x="T6" y="T7"/>
                </a:cxn>
                <a:cxn ang="0">
                  <a:pos x="T8" y="T9"/>
                </a:cxn>
              </a:cxnLst>
              <a:rect l="0" t="0" r="r" b="b"/>
              <a:pathLst>
                <a:path w="47" h="47">
                  <a:moveTo>
                    <a:pt x="33" y="0"/>
                  </a:moveTo>
                  <a:lnTo>
                    <a:pt x="0" y="33"/>
                  </a:lnTo>
                  <a:lnTo>
                    <a:pt x="17" y="47"/>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0"/>
            <p:cNvSpPr>
              <a:spLocks/>
            </p:cNvSpPr>
            <p:nvPr/>
          </p:nvSpPr>
          <p:spPr bwMode="auto">
            <a:xfrm>
              <a:off x="4778375" y="3336925"/>
              <a:ext cx="74613" cy="74613"/>
            </a:xfrm>
            <a:custGeom>
              <a:avLst/>
              <a:gdLst>
                <a:gd name="T0" fmla="*/ 33 w 47"/>
                <a:gd name="T1" fmla="*/ 0 h 47"/>
                <a:gd name="T2" fmla="*/ 0 w 47"/>
                <a:gd name="T3" fmla="*/ 33 h 47"/>
                <a:gd name="T4" fmla="*/ 17 w 47"/>
                <a:gd name="T5" fmla="*/ 47 h 47"/>
                <a:gd name="T6" fmla="*/ 47 w 47"/>
                <a:gd name="T7" fmla="*/ 14 h 47"/>
              </a:gdLst>
              <a:ahLst/>
              <a:cxnLst>
                <a:cxn ang="0">
                  <a:pos x="T0" y="T1"/>
                </a:cxn>
                <a:cxn ang="0">
                  <a:pos x="T2" y="T3"/>
                </a:cxn>
                <a:cxn ang="0">
                  <a:pos x="T4" y="T5"/>
                </a:cxn>
                <a:cxn ang="0">
                  <a:pos x="T6" y="T7"/>
                </a:cxn>
              </a:cxnLst>
              <a:rect l="0" t="0" r="r" b="b"/>
              <a:pathLst>
                <a:path w="47" h="47">
                  <a:moveTo>
                    <a:pt x="33" y="0"/>
                  </a:moveTo>
                  <a:lnTo>
                    <a:pt x="0" y="33"/>
                  </a:lnTo>
                  <a:lnTo>
                    <a:pt x="17" y="47"/>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1"/>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 name="T8" fmla="*/ 33 w 48"/>
                <a:gd name="T9" fmla="*/ 0 h 47"/>
              </a:gdLst>
              <a:ahLst/>
              <a:cxnLst>
                <a:cxn ang="0">
                  <a:pos x="T0" y="T1"/>
                </a:cxn>
                <a:cxn ang="0">
                  <a:pos x="T2" y="T3"/>
                </a:cxn>
                <a:cxn ang="0">
                  <a:pos x="T4" y="T5"/>
                </a:cxn>
                <a:cxn ang="0">
                  <a:pos x="T6" y="T7"/>
                </a:cxn>
                <a:cxn ang="0">
                  <a:pos x="T8" y="T9"/>
                </a:cxn>
              </a:cxnLst>
              <a:rect l="0" t="0" r="r" b="b"/>
              <a:pathLst>
                <a:path w="48" h="47">
                  <a:moveTo>
                    <a:pt x="33" y="0"/>
                  </a:moveTo>
                  <a:lnTo>
                    <a:pt x="0" y="33"/>
                  </a:lnTo>
                  <a:lnTo>
                    <a:pt x="15" y="47"/>
                  </a:lnTo>
                  <a:lnTo>
                    <a:pt x="48"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2"/>
            <p:cNvSpPr>
              <a:spLocks/>
            </p:cNvSpPr>
            <p:nvPr/>
          </p:nvSpPr>
          <p:spPr bwMode="auto">
            <a:xfrm>
              <a:off x="4800600" y="3405188"/>
              <a:ext cx="76200" cy="74613"/>
            </a:xfrm>
            <a:custGeom>
              <a:avLst/>
              <a:gdLst>
                <a:gd name="T0" fmla="*/ 33 w 48"/>
                <a:gd name="T1" fmla="*/ 0 h 47"/>
                <a:gd name="T2" fmla="*/ 0 w 48"/>
                <a:gd name="T3" fmla="*/ 33 h 47"/>
                <a:gd name="T4" fmla="*/ 15 w 48"/>
                <a:gd name="T5" fmla="*/ 47 h 47"/>
                <a:gd name="T6" fmla="*/ 48 w 48"/>
                <a:gd name="T7" fmla="*/ 14 h 47"/>
              </a:gdLst>
              <a:ahLst/>
              <a:cxnLst>
                <a:cxn ang="0">
                  <a:pos x="T0" y="T1"/>
                </a:cxn>
                <a:cxn ang="0">
                  <a:pos x="T2" y="T3"/>
                </a:cxn>
                <a:cxn ang="0">
                  <a:pos x="T4" y="T5"/>
                </a:cxn>
                <a:cxn ang="0">
                  <a:pos x="T6" y="T7"/>
                </a:cxn>
              </a:cxnLst>
              <a:rect l="0" t="0" r="r" b="b"/>
              <a:pathLst>
                <a:path w="48" h="47">
                  <a:moveTo>
                    <a:pt x="33" y="0"/>
                  </a:moveTo>
                  <a:lnTo>
                    <a:pt x="0" y="33"/>
                  </a:lnTo>
                  <a:lnTo>
                    <a:pt x="15" y="47"/>
                  </a:lnTo>
                  <a:lnTo>
                    <a:pt x="48"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3"/>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 name="T8" fmla="*/ 33 w 47"/>
                <a:gd name="T9" fmla="*/ 0 h 45"/>
              </a:gdLst>
              <a:ahLst/>
              <a:cxnLst>
                <a:cxn ang="0">
                  <a:pos x="T0" y="T1"/>
                </a:cxn>
                <a:cxn ang="0">
                  <a:pos x="T2" y="T3"/>
                </a:cxn>
                <a:cxn ang="0">
                  <a:pos x="T4" y="T5"/>
                </a:cxn>
                <a:cxn ang="0">
                  <a:pos x="T6" y="T7"/>
                </a:cxn>
                <a:cxn ang="0">
                  <a:pos x="T8" y="T9"/>
                </a:cxn>
              </a:cxnLst>
              <a:rect l="0" t="0" r="r" b="b"/>
              <a:pathLst>
                <a:path w="47" h="45">
                  <a:moveTo>
                    <a:pt x="33" y="0"/>
                  </a:moveTo>
                  <a:lnTo>
                    <a:pt x="0" y="30"/>
                  </a:lnTo>
                  <a:lnTo>
                    <a:pt x="14" y="45"/>
                  </a:lnTo>
                  <a:lnTo>
                    <a:pt x="47" y="14"/>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4"/>
            <p:cNvSpPr>
              <a:spLocks/>
            </p:cNvSpPr>
            <p:nvPr/>
          </p:nvSpPr>
          <p:spPr bwMode="auto">
            <a:xfrm>
              <a:off x="4868863" y="3427413"/>
              <a:ext cx="74613" cy="71438"/>
            </a:xfrm>
            <a:custGeom>
              <a:avLst/>
              <a:gdLst>
                <a:gd name="T0" fmla="*/ 33 w 47"/>
                <a:gd name="T1" fmla="*/ 0 h 45"/>
                <a:gd name="T2" fmla="*/ 0 w 47"/>
                <a:gd name="T3" fmla="*/ 30 h 45"/>
                <a:gd name="T4" fmla="*/ 14 w 47"/>
                <a:gd name="T5" fmla="*/ 45 h 45"/>
                <a:gd name="T6" fmla="*/ 47 w 47"/>
                <a:gd name="T7" fmla="*/ 14 h 45"/>
              </a:gdLst>
              <a:ahLst/>
              <a:cxnLst>
                <a:cxn ang="0">
                  <a:pos x="T0" y="T1"/>
                </a:cxn>
                <a:cxn ang="0">
                  <a:pos x="T2" y="T3"/>
                </a:cxn>
                <a:cxn ang="0">
                  <a:pos x="T4" y="T5"/>
                </a:cxn>
                <a:cxn ang="0">
                  <a:pos x="T6" y="T7"/>
                </a:cxn>
              </a:cxnLst>
              <a:rect l="0" t="0" r="r" b="b"/>
              <a:pathLst>
                <a:path w="47" h="45">
                  <a:moveTo>
                    <a:pt x="33" y="0"/>
                  </a:moveTo>
                  <a:lnTo>
                    <a:pt x="0" y="30"/>
                  </a:lnTo>
                  <a:lnTo>
                    <a:pt x="14" y="45"/>
                  </a:lnTo>
                  <a:lnTo>
                    <a:pt x="47"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p:nvPr/>
        </p:nvGrpSpPr>
        <p:grpSpPr>
          <a:xfrm>
            <a:off x="6907213" y="2995613"/>
            <a:ext cx="525462" cy="547688"/>
            <a:chOff x="6907213" y="2995613"/>
            <a:chExt cx="525462" cy="547688"/>
          </a:xfrm>
        </p:grpSpPr>
        <p:sp>
          <p:nvSpPr>
            <p:cNvPr id="39" name="Freeform 65"/>
            <p:cNvSpPr>
              <a:spLocks/>
            </p:cNvSpPr>
            <p:nvPr/>
          </p:nvSpPr>
          <p:spPr bwMode="auto">
            <a:xfrm>
              <a:off x="6981825" y="3367088"/>
              <a:ext cx="203200" cy="176213"/>
            </a:xfrm>
            <a:custGeom>
              <a:avLst/>
              <a:gdLst>
                <a:gd name="T0" fmla="*/ 35 w 54"/>
                <a:gd name="T1" fmla="*/ 42 h 47"/>
                <a:gd name="T2" fmla="*/ 36 w 54"/>
                <a:gd name="T3" fmla="*/ 46 h 47"/>
                <a:gd name="T4" fmla="*/ 48 w 54"/>
                <a:gd name="T5" fmla="*/ 44 h 47"/>
                <a:gd name="T6" fmla="*/ 48 w 54"/>
                <a:gd name="T7" fmla="*/ 44 h 47"/>
                <a:gd name="T8" fmla="*/ 52 w 54"/>
                <a:gd name="T9" fmla="*/ 40 h 47"/>
                <a:gd name="T10" fmla="*/ 54 w 54"/>
                <a:gd name="T11" fmla="*/ 35 h 47"/>
                <a:gd name="T12" fmla="*/ 51 w 54"/>
                <a:gd name="T13" fmla="*/ 27 h 47"/>
                <a:gd name="T14" fmla="*/ 51 w 54"/>
                <a:gd name="T15" fmla="*/ 27 h 47"/>
                <a:gd name="T16" fmla="*/ 24 w 54"/>
                <a:gd name="T17" fmla="*/ 0 h 47"/>
                <a:gd name="T18" fmla="*/ 0 w 54"/>
                <a:gd name="T19" fmla="*/ 3 h 47"/>
                <a:gd name="T20" fmla="*/ 25 w 54"/>
                <a:gd name="T21" fmla="*/ 42 h 47"/>
                <a:gd name="T22" fmla="*/ 25 w 54"/>
                <a:gd name="T23" fmla="*/ 42 h 47"/>
                <a:gd name="T24" fmla="*/ 33 w 54"/>
                <a:gd name="T25" fmla="*/ 47 h 47"/>
                <a:gd name="T26" fmla="*/ 37 w 54"/>
                <a:gd name="T27" fmla="*/ 46 h 47"/>
                <a:gd name="T28" fmla="*/ 35 w 54"/>
                <a:gd name="T29" fmla="*/ 42 h 47"/>
                <a:gd name="T30" fmla="*/ 36 w 54"/>
                <a:gd name="T31" fmla="*/ 46 h 47"/>
                <a:gd name="T32" fmla="*/ 35 w 54"/>
                <a:gd name="T33" fmla="*/ 42 h 47"/>
                <a:gd name="T34" fmla="*/ 34 w 54"/>
                <a:gd name="T35" fmla="*/ 38 h 47"/>
                <a:gd name="T36" fmla="*/ 33 w 54"/>
                <a:gd name="T37" fmla="*/ 38 h 47"/>
                <a:gd name="T38" fmla="*/ 32 w 54"/>
                <a:gd name="T39" fmla="*/ 37 h 47"/>
                <a:gd name="T40" fmla="*/ 32 w 54"/>
                <a:gd name="T41" fmla="*/ 37 h 47"/>
                <a:gd name="T42" fmla="*/ 14 w 54"/>
                <a:gd name="T43" fmla="*/ 10 h 47"/>
                <a:gd name="T44" fmla="*/ 21 w 54"/>
                <a:gd name="T45" fmla="*/ 9 h 47"/>
                <a:gd name="T46" fmla="*/ 44 w 54"/>
                <a:gd name="T47" fmla="*/ 33 h 47"/>
                <a:gd name="T48" fmla="*/ 44 w 54"/>
                <a:gd name="T49" fmla="*/ 33 h 47"/>
                <a:gd name="T50" fmla="*/ 45 w 54"/>
                <a:gd name="T51" fmla="*/ 35 h 47"/>
                <a:gd name="T52" fmla="*/ 45 w 54"/>
                <a:gd name="T53" fmla="*/ 35 h 47"/>
                <a:gd name="T54" fmla="*/ 45 w 54"/>
                <a:gd name="T55" fmla="*/ 36 h 47"/>
                <a:gd name="T56" fmla="*/ 46 w 54"/>
                <a:gd name="T57" fmla="*/ 40 h 47"/>
                <a:gd name="T58" fmla="*/ 45 w 54"/>
                <a:gd name="T59" fmla="*/ 35 h 47"/>
                <a:gd name="T60" fmla="*/ 34 w 54"/>
                <a:gd name="T61" fmla="*/ 38 h 47"/>
                <a:gd name="T62" fmla="*/ 34 w 54"/>
                <a:gd name="T63" fmla="*/ 38 h 47"/>
                <a:gd name="T64" fmla="*/ 35 w 54"/>
                <a:gd name="T65"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47">
                  <a:moveTo>
                    <a:pt x="35" y="42"/>
                  </a:moveTo>
                  <a:cubicBezTo>
                    <a:pt x="36" y="46"/>
                    <a:pt x="36" y="46"/>
                    <a:pt x="36" y="46"/>
                  </a:cubicBezTo>
                  <a:cubicBezTo>
                    <a:pt x="48" y="44"/>
                    <a:pt x="48" y="44"/>
                    <a:pt x="48" y="44"/>
                  </a:cubicBezTo>
                  <a:cubicBezTo>
                    <a:pt x="48" y="44"/>
                    <a:pt x="48" y="44"/>
                    <a:pt x="48" y="44"/>
                  </a:cubicBezTo>
                  <a:cubicBezTo>
                    <a:pt x="50" y="43"/>
                    <a:pt x="51" y="41"/>
                    <a:pt x="52" y="40"/>
                  </a:cubicBezTo>
                  <a:cubicBezTo>
                    <a:pt x="53" y="38"/>
                    <a:pt x="54" y="36"/>
                    <a:pt x="54" y="35"/>
                  </a:cubicBezTo>
                  <a:cubicBezTo>
                    <a:pt x="54" y="32"/>
                    <a:pt x="53" y="29"/>
                    <a:pt x="51" y="27"/>
                  </a:cubicBezTo>
                  <a:cubicBezTo>
                    <a:pt x="51" y="27"/>
                    <a:pt x="51" y="27"/>
                    <a:pt x="51" y="27"/>
                  </a:cubicBezTo>
                  <a:cubicBezTo>
                    <a:pt x="24" y="0"/>
                    <a:pt x="24" y="0"/>
                    <a:pt x="24" y="0"/>
                  </a:cubicBezTo>
                  <a:cubicBezTo>
                    <a:pt x="0" y="3"/>
                    <a:pt x="0" y="3"/>
                    <a:pt x="0" y="3"/>
                  </a:cubicBezTo>
                  <a:cubicBezTo>
                    <a:pt x="25" y="42"/>
                    <a:pt x="25" y="42"/>
                    <a:pt x="25" y="42"/>
                  </a:cubicBezTo>
                  <a:cubicBezTo>
                    <a:pt x="25" y="42"/>
                    <a:pt x="25" y="42"/>
                    <a:pt x="25" y="42"/>
                  </a:cubicBezTo>
                  <a:cubicBezTo>
                    <a:pt x="27" y="45"/>
                    <a:pt x="30" y="47"/>
                    <a:pt x="33" y="47"/>
                  </a:cubicBezTo>
                  <a:cubicBezTo>
                    <a:pt x="35" y="47"/>
                    <a:pt x="36" y="47"/>
                    <a:pt x="37" y="46"/>
                  </a:cubicBezTo>
                  <a:cubicBezTo>
                    <a:pt x="35" y="42"/>
                    <a:pt x="35" y="42"/>
                    <a:pt x="35" y="42"/>
                  </a:cubicBezTo>
                  <a:cubicBezTo>
                    <a:pt x="36" y="46"/>
                    <a:pt x="36" y="46"/>
                    <a:pt x="36" y="46"/>
                  </a:cubicBezTo>
                  <a:cubicBezTo>
                    <a:pt x="35" y="42"/>
                    <a:pt x="35" y="42"/>
                    <a:pt x="35" y="42"/>
                  </a:cubicBezTo>
                  <a:cubicBezTo>
                    <a:pt x="34" y="38"/>
                    <a:pt x="34" y="38"/>
                    <a:pt x="34" y="38"/>
                  </a:cubicBezTo>
                  <a:cubicBezTo>
                    <a:pt x="33" y="38"/>
                    <a:pt x="33" y="38"/>
                    <a:pt x="33" y="38"/>
                  </a:cubicBezTo>
                  <a:cubicBezTo>
                    <a:pt x="33" y="38"/>
                    <a:pt x="33" y="38"/>
                    <a:pt x="32" y="37"/>
                  </a:cubicBezTo>
                  <a:cubicBezTo>
                    <a:pt x="32" y="37"/>
                    <a:pt x="32" y="37"/>
                    <a:pt x="32" y="37"/>
                  </a:cubicBezTo>
                  <a:cubicBezTo>
                    <a:pt x="14" y="10"/>
                    <a:pt x="14" y="10"/>
                    <a:pt x="14" y="10"/>
                  </a:cubicBezTo>
                  <a:cubicBezTo>
                    <a:pt x="21" y="9"/>
                    <a:pt x="21" y="9"/>
                    <a:pt x="21" y="9"/>
                  </a:cubicBezTo>
                  <a:cubicBezTo>
                    <a:pt x="44" y="33"/>
                    <a:pt x="44" y="33"/>
                    <a:pt x="44" y="33"/>
                  </a:cubicBezTo>
                  <a:cubicBezTo>
                    <a:pt x="44" y="33"/>
                    <a:pt x="44" y="33"/>
                    <a:pt x="44" y="33"/>
                  </a:cubicBezTo>
                  <a:cubicBezTo>
                    <a:pt x="45" y="34"/>
                    <a:pt x="45" y="34"/>
                    <a:pt x="45" y="35"/>
                  </a:cubicBezTo>
                  <a:cubicBezTo>
                    <a:pt x="45" y="35"/>
                    <a:pt x="45" y="35"/>
                    <a:pt x="45" y="35"/>
                  </a:cubicBezTo>
                  <a:cubicBezTo>
                    <a:pt x="45" y="36"/>
                    <a:pt x="45" y="36"/>
                    <a:pt x="45" y="36"/>
                  </a:cubicBezTo>
                  <a:cubicBezTo>
                    <a:pt x="46" y="40"/>
                    <a:pt x="46" y="40"/>
                    <a:pt x="46" y="40"/>
                  </a:cubicBezTo>
                  <a:cubicBezTo>
                    <a:pt x="45" y="35"/>
                    <a:pt x="45" y="35"/>
                    <a:pt x="45" y="35"/>
                  </a:cubicBezTo>
                  <a:cubicBezTo>
                    <a:pt x="34" y="38"/>
                    <a:pt x="34" y="38"/>
                    <a:pt x="34" y="38"/>
                  </a:cubicBezTo>
                  <a:cubicBezTo>
                    <a:pt x="34" y="38"/>
                    <a:pt x="34" y="38"/>
                    <a:pt x="34" y="38"/>
                  </a:cubicBezTo>
                  <a:lnTo>
                    <a:pt x="35"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6"/>
            <p:cNvSpPr>
              <a:spLocks/>
            </p:cNvSpPr>
            <p:nvPr/>
          </p:nvSpPr>
          <p:spPr bwMode="auto">
            <a:xfrm>
              <a:off x="7196138" y="3144838"/>
              <a:ext cx="107950" cy="142875"/>
            </a:xfrm>
            <a:custGeom>
              <a:avLst/>
              <a:gdLst>
                <a:gd name="T0" fmla="*/ 6 w 29"/>
                <a:gd name="T1" fmla="*/ 4 h 38"/>
                <a:gd name="T2" fmla="*/ 7 w 29"/>
                <a:gd name="T3" fmla="*/ 8 h 38"/>
                <a:gd name="T4" fmla="*/ 9 w 29"/>
                <a:gd name="T5" fmla="*/ 8 h 38"/>
                <a:gd name="T6" fmla="*/ 19 w 29"/>
                <a:gd name="T7" fmla="*/ 15 h 38"/>
                <a:gd name="T8" fmla="*/ 19 w 29"/>
                <a:gd name="T9" fmla="*/ 15 h 38"/>
                <a:gd name="T10" fmla="*/ 20 w 29"/>
                <a:gd name="T11" fmla="*/ 19 h 38"/>
                <a:gd name="T12" fmla="*/ 16 w 29"/>
                <a:gd name="T13" fmla="*/ 28 h 38"/>
                <a:gd name="T14" fmla="*/ 18 w 29"/>
                <a:gd name="T15" fmla="*/ 32 h 38"/>
                <a:gd name="T16" fmla="*/ 22 w 29"/>
                <a:gd name="T17" fmla="*/ 30 h 38"/>
                <a:gd name="T18" fmla="*/ 10 w 29"/>
                <a:gd name="T19" fmla="*/ 2 h 38"/>
                <a:gd name="T20" fmla="*/ 6 w 29"/>
                <a:gd name="T21" fmla="*/ 4 h 38"/>
                <a:gd name="T22" fmla="*/ 7 w 29"/>
                <a:gd name="T23" fmla="*/ 8 h 38"/>
                <a:gd name="T24" fmla="*/ 6 w 29"/>
                <a:gd name="T25" fmla="*/ 4 h 38"/>
                <a:gd name="T26" fmla="*/ 2 w 29"/>
                <a:gd name="T27" fmla="*/ 6 h 38"/>
                <a:gd name="T28" fmla="*/ 17 w 29"/>
                <a:gd name="T29" fmla="*/ 38 h 38"/>
                <a:gd name="T30" fmla="*/ 21 w 29"/>
                <a:gd name="T31" fmla="*/ 35 h 38"/>
                <a:gd name="T32" fmla="*/ 29 w 29"/>
                <a:gd name="T33" fmla="*/ 19 h 38"/>
                <a:gd name="T34" fmla="*/ 27 w 29"/>
                <a:gd name="T35" fmla="*/ 11 h 38"/>
                <a:gd name="T36" fmla="*/ 27 w 29"/>
                <a:gd name="T37" fmla="*/ 10 h 38"/>
                <a:gd name="T38" fmla="*/ 27 w 29"/>
                <a:gd name="T39" fmla="*/ 11 h 38"/>
                <a:gd name="T40" fmla="*/ 9 w 29"/>
                <a:gd name="T41" fmla="*/ 0 h 38"/>
                <a:gd name="T42" fmla="*/ 6 w 29"/>
                <a:gd name="T43" fmla="*/ 0 h 38"/>
                <a:gd name="T44" fmla="*/ 0 w 29"/>
                <a:gd name="T45" fmla="*/ 1 h 38"/>
                <a:gd name="T46" fmla="*/ 2 w 29"/>
                <a:gd name="T47" fmla="*/ 6 h 38"/>
                <a:gd name="T48" fmla="*/ 6 w 29"/>
                <a:gd name="T4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8">
                  <a:moveTo>
                    <a:pt x="6" y="4"/>
                  </a:moveTo>
                  <a:cubicBezTo>
                    <a:pt x="7" y="8"/>
                    <a:pt x="7" y="8"/>
                    <a:pt x="7" y="8"/>
                  </a:cubicBezTo>
                  <a:cubicBezTo>
                    <a:pt x="8" y="8"/>
                    <a:pt x="8" y="8"/>
                    <a:pt x="9" y="8"/>
                  </a:cubicBezTo>
                  <a:cubicBezTo>
                    <a:pt x="13" y="8"/>
                    <a:pt x="17" y="11"/>
                    <a:pt x="19" y="15"/>
                  </a:cubicBezTo>
                  <a:cubicBezTo>
                    <a:pt x="19" y="15"/>
                    <a:pt x="19" y="15"/>
                    <a:pt x="19" y="15"/>
                  </a:cubicBezTo>
                  <a:cubicBezTo>
                    <a:pt x="20" y="16"/>
                    <a:pt x="20" y="18"/>
                    <a:pt x="20" y="19"/>
                  </a:cubicBezTo>
                  <a:cubicBezTo>
                    <a:pt x="20" y="23"/>
                    <a:pt x="19" y="26"/>
                    <a:pt x="16" y="28"/>
                  </a:cubicBezTo>
                  <a:cubicBezTo>
                    <a:pt x="18" y="32"/>
                    <a:pt x="18" y="32"/>
                    <a:pt x="18" y="32"/>
                  </a:cubicBezTo>
                  <a:cubicBezTo>
                    <a:pt x="22" y="30"/>
                    <a:pt x="22" y="30"/>
                    <a:pt x="22" y="30"/>
                  </a:cubicBezTo>
                  <a:cubicBezTo>
                    <a:pt x="10" y="2"/>
                    <a:pt x="10" y="2"/>
                    <a:pt x="10" y="2"/>
                  </a:cubicBezTo>
                  <a:cubicBezTo>
                    <a:pt x="6" y="4"/>
                    <a:pt x="6" y="4"/>
                    <a:pt x="6" y="4"/>
                  </a:cubicBezTo>
                  <a:cubicBezTo>
                    <a:pt x="7" y="8"/>
                    <a:pt x="7" y="8"/>
                    <a:pt x="7" y="8"/>
                  </a:cubicBezTo>
                  <a:cubicBezTo>
                    <a:pt x="6" y="4"/>
                    <a:pt x="6" y="4"/>
                    <a:pt x="6" y="4"/>
                  </a:cubicBezTo>
                  <a:cubicBezTo>
                    <a:pt x="2" y="6"/>
                    <a:pt x="2" y="6"/>
                    <a:pt x="2" y="6"/>
                  </a:cubicBezTo>
                  <a:cubicBezTo>
                    <a:pt x="17" y="38"/>
                    <a:pt x="17" y="38"/>
                    <a:pt x="17" y="38"/>
                  </a:cubicBezTo>
                  <a:cubicBezTo>
                    <a:pt x="21" y="35"/>
                    <a:pt x="21" y="35"/>
                    <a:pt x="21" y="35"/>
                  </a:cubicBezTo>
                  <a:cubicBezTo>
                    <a:pt x="26" y="31"/>
                    <a:pt x="29" y="25"/>
                    <a:pt x="29" y="19"/>
                  </a:cubicBezTo>
                  <a:cubicBezTo>
                    <a:pt x="29" y="17"/>
                    <a:pt x="28" y="14"/>
                    <a:pt x="27" y="11"/>
                  </a:cubicBezTo>
                  <a:cubicBezTo>
                    <a:pt x="27" y="10"/>
                    <a:pt x="27" y="10"/>
                    <a:pt x="27" y="10"/>
                  </a:cubicBezTo>
                  <a:cubicBezTo>
                    <a:pt x="27" y="11"/>
                    <a:pt x="27" y="11"/>
                    <a:pt x="27" y="11"/>
                  </a:cubicBezTo>
                  <a:cubicBezTo>
                    <a:pt x="24" y="4"/>
                    <a:pt x="17" y="0"/>
                    <a:pt x="9" y="0"/>
                  </a:cubicBezTo>
                  <a:cubicBezTo>
                    <a:pt x="8" y="0"/>
                    <a:pt x="7" y="0"/>
                    <a:pt x="6" y="0"/>
                  </a:cubicBezTo>
                  <a:cubicBezTo>
                    <a:pt x="0" y="1"/>
                    <a:pt x="0" y="1"/>
                    <a:pt x="0" y="1"/>
                  </a:cubicBezTo>
                  <a:cubicBezTo>
                    <a:pt x="2" y="6"/>
                    <a:pt x="2" y="6"/>
                    <a:pt x="2" y="6"/>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7"/>
            <p:cNvSpPr>
              <a:spLocks/>
            </p:cNvSpPr>
            <p:nvPr/>
          </p:nvSpPr>
          <p:spPr bwMode="auto">
            <a:xfrm>
              <a:off x="7323138" y="3062288"/>
              <a:ext cx="68263" cy="63500"/>
            </a:xfrm>
            <a:custGeom>
              <a:avLst/>
              <a:gdLst>
                <a:gd name="T0" fmla="*/ 12 w 43"/>
                <a:gd name="T1" fmla="*/ 40 h 40"/>
                <a:gd name="T2" fmla="*/ 43 w 43"/>
                <a:gd name="T3" fmla="*/ 17 h 40"/>
                <a:gd name="T4" fmla="*/ 29 w 43"/>
                <a:gd name="T5" fmla="*/ 0 h 40"/>
                <a:gd name="T6" fmla="*/ 0 w 43"/>
                <a:gd name="T7" fmla="*/ 24 h 40"/>
                <a:gd name="T8" fmla="*/ 12 w 43"/>
                <a:gd name="T9" fmla="*/ 40 h 40"/>
              </a:gdLst>
              <a:ahLst/>
              <a:cxnLst>
                <a:cxn ang="0">
                  <a:pos x="T0" y="T1"/>
                </a:cxn>
                <a:cxn ang="0">
                  <a:pos x="T2" y="T3"/>
                </a:cxn>
                <a:cxn ang="0">
                  <a:pos x="T4" y="T5"/>
                </a:cxn>
                <a:cxn ang="0">
                  <a:pos x="T6" y="T7"/>
                </a:cxn>
                <a:cxn ang="0">
                  <a:pos x="T8" y="T9"/>
                </a:cxn>
              </a:cxnLst>
              <a:rect l="0" t="0" r="r" b="b"/>
              <a:pathLst>
                <a:path w="43" h="40">
                  <a:moveTo>
                    <a:pt x="12" y="40"/>
                  </a:moveTo>
                  <a:lnTo>
                    <a:pt x="43" y="17"/>
                  </a:lnTo>
                  <a:lnTo>
                    <a:pt x="29" y="0"/>
                  </a:lnTo>
                  <a:lnTo>
                    <a:pt x="0" y="24"/>
                  </a:lnTo>
                  <a:lnTo>
                    <a:pt x="1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8"/>
            <p:cNvSpPr>
              <a:spLocks/>
            </p:cNvSpPr>
            <p:nvPr/>
          </p:nvSpPr>
          <p:spPr bwMode="auto">
            <a:xfrm>
              <a:off x="7323138" y="3062288"/>
              <a:ext cx="68263" cy="63500"/>
            </a:xfrm>
            <a:custGeom>
              <a:avLst/>
              <a:gdLst>
                <a:gd name="T0" fmla="*/ 12 w 43"/>
                <a:gd name="T1" fmla="*/ 40 h 40"/>
                <a:gd name="T2" fmla="*/ 43 w 43"/>
                <a:gd name="T3" fmla="*/ 17 h 40"/>
                <a:gd name="T4" fmla="*/ 29 w 43"/>
                <a:gd name="T5" fmla="*/ 0 h 40"/>
                <a:gd name="T6" fmla="*/ 0 w 43"/>
                <a:gd name="T7" fmla="*/ 24 h 40"/>
              </a:gdLst>
              <a:ahLst/>
              <a:cxnLst>
                <a:cxn ang="0">
                  <a:pos x="T0" y="T1"/>
                </a:cxn>
                <a:cxn ang="0">
                  <a:pos x="T2" y="T3"/>
                </a:cxn>
                <a:cxn ang="0">
                  <a:pos x="T4" y="T5"/>
                </a:cxn>
                <a:cxn ang="0">
                  <a:pos x="T6" y="T7"/>
                </a:cxn>
              </a:cxnLst>
              <a:rect l="0" t="0" r="r" b="b"/>
              <a:pathLst>
                <a:path w="43" h="40">
                  <a:moveTo>
                    <a:pt x="12" y="40"/>
                  </a:moveTo>
                  <a:lnTo>
                    <a:pt x="43" y="17"/>
                  </a:lnTo>
                  <a:lnTo>
                    <a:pt x="29" y="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9"/>
            <p:cNvSpPr>
              <a:spLocks/>
            </p:cNvSpPr>
            <p:nvPr/>
          </p:nvSpPr>
          <p:spPr bwMode="auto">
            <a:xfrm>
              <a:off x="7232650" y="2995613"/>
              <a:ext cx="53975" cy="66675"/>
            </a:xfrm>
            <a:custGeom>
              <a:avLst/>
              <a:gdLst>
                <a:gd name="T0" fmla="*/ 19 w 34"/>
                <a:gd name="T1" fmla="*/ 42 h 42"/>
                <a:gd name="T2" fmla="*/ 34 w 34"/>
                <a:gd name="T3" fmla="*/ 7 h 42"/>
                <a:gd name="T4" fmla="*/ 15 w 34"/>
                <a:gd name="T5" fmla="*/ 0 h 42"/>
                <a:gd name="T6" fmla="*/ 0 w 34"/>
                <a:gd name="T7" fmla="*/ 33 h 42"/>
                <a:gd name="T8" fmla="*/ 19 w 34"/>
                <a:gd name="T9" fmla="*/ 42 h 42"/>
              </a:gdLst>
              <a:ahLst/>
              <a:cxnLst>
                <a:cxn ang="0">
                  <a:pos x="T0" y="T1"/>
                </a:cxn>
                <a:cxn ang="0">
                  <a:pos x="T2" y="T3"/>
                </a:cxn>
                <a:cxn ang="0">
                  <a:pos x="T4" y="T5"/>
                </a:cxn>
                <a:cxn ang="0">
                  <a:pos x="T6" y="T7"/>
                </a:cxn>
                <a:cxn ang="0">
                  <a:pos x="T8" y="T9"/>
                </a:cxn>
              </a:cxnLst>
              <a:rect l="0" t="0" r="r" b="b"/>
              <a:pathLst>
                <a:path w="34" h="42">
                  <a:moveTo>
                    <a:pt x="19" y="42"/>
                  </a:moveTo>
                  <a:lnTo>
                    <a:pt x="34" y="7"/>
                  </a:lnTo>
                  <a:lnTo>
                    <a:pt x="15" y="0"/>
                  </a:lnTo>
                  <a:lnTo>
                    <a:pt x="0" y="33"/>
                  </a:lnTo>
                  <a:lnTo>
                    <a:pt x="1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0"/>
            <p:cNvSpPr>
              <a:spLocks/>
            </p:cNvSpPr>
            <p:nvPr/>
          </p:nvSpPr>
          <p:spPr bwMode="auto">
            <a:xfrm>
              <a:off x="7232650" y="2995613"/>
              <a:ext cx="53975" cy="66675"/>
            </a:xfrm>
            <a:custGeom>
              <a:avLst/>
              <a:gdLst>
                <a:gd name="T0" fmla="*/ 19 w 34"/>
                <a:gd name="T1" fmla="*/ 42 h 42"/>
                <a:gd name="T2" fmla="*/ 34 w 34"/>
                <a:gd name="T3" fmla="*/ 7 h 42"/>
                <a:gd name="T4" fmla="*/ 15 w 34"/>
                <a:gd name="T5" fmla="*/ 0 h 42"/>
                <a:gd name="T6" fmla="*/ 0 w 34"/>
                <a:gd name="T7" fmla="*/ 33 h 42"/>
              </a:gdLst>
              <a:ahLst/>
              <a:cxnLst>
                <a:cxn ang="0">
                  <a:pos x="T0" y="T1"/>
                </a:cxn>
                <a:cxn ang="0">
                  <a:pos x="T2" y="T3"/>
                </a:cxn>
                <a:cxn ang="0">
                  <a:pos x="T4" y="T5"/>
                </a:cxn>
                <a:cxn ang="0">
                  <a:pos x="T6" y="T7"/>
                </a:cxn>
              </a:cxnLst>
              <a:rect l="0" t="0" r="r" b="b"/>
              <a:pathLst>
                <a:path w="34" h="42">
                  <a:moveTo>
                    <a:pt x="19" y="42"/>
                  </a:moveTo>
                  <a:lnTo>
                    <a:pt x="34" y="7"/>
                  </a:lnTo>
                  <a:lnTo>
                    <a:pt x="15" y="0"/>
                  </a:lnTo>
                  <a:lnTo>
                    <a:pt x="0"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1"/>
            <p:cNvSpPr>
              <a:spLocks/>
            </p:cNvSpPr>
            <p:nvPr/>
          </p:nvSpPr>
          <p:spPr bwMode="auto">
            <a:xfrm>
              <a:off x="7356475" y="3284538"/>
              <a:ext cx="71438" cy="52388"/>
            </a:xfrm>
            <a:custGeom>
              <a:avLst/>
              <a:gdLst>
                <a:gd name="T0" fmla="*/ 0 w 45"/>
                <a:gd name="T1" fmla="*/ 19 h 33"/>
                <a:gd name="T2" fmla="*/ 36 w 45"/>
                <a:gd name="T3" fmla="*/ 31 h 33"/>
                <a:gd name="T4" fmla="*/ 36 w 45"/>
                <a:gd name="T5" fmla="*/ 31 h 33"/>
                <a:gd name="T6" fmla="*/ 38 w 45"/>
                <a:gd name="T7" fmla="*/ 33 h 33"/>
                <a:gd name="T8" fmla="*/ 45 w 45"/>
                <a:gd name="T9" fmla="*/ 14 h 33"/>
                <a:gd name="T10" fmla="*/ 43 w 45"/>
                <a:gd name="T11" fmla="*/ 12 h 33"/>
                <a:gd name="T12" fmla="*/ 8 w 45"/>
                <a:gd name="T13" fmla="*/ 0 h 33"/>
                <a:gd name="T14" fmla="*/ 0 w 45"/>
                <a:gd name="T15" fmla="*/ 19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3">
                  <a:moveTo>
                    <a:pt x="0" y="19"/>
                  </a:moveTo>
                  <a:lnTo>
                    <a:pt x="36" y="31"/>
                  </a:lnTo>
                  <a:lnTo>
                    <a:pt x="36" y="31"/>
                  </a:lnTo>
                  <a:lnTo>
                    <a:pt x="38" y="33"/>
                  </a:lnTo>
                  <a:lnTo>
                    <a:pt x="45" y="14"/>
                  </a:lnTo>
                  <a:lnTo>
                    <a:pt x="43" y="12"/>
                  </a:lnTo>
                  <a:lnTo>
                    <a:pt x="8"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2"/>
            <p:cNvSpPr>
              <a:spLocks/>
            </p:cNvSpPr>
            <p:nvPr/>
          </p:nvSpPr>
          <p:spPr bwMode="auto">
            <a:xfrm>
              <a:off x="7369175" y="3171825"/>
              <a:ext cx="63500" cy="44450"/>
            </a:xfrm>
            <a:custGeom>
              <a:avLst/>
              <a:gdLst>
                <a:gd name="T0" fmla="*/ 4 w 40"/>
                <a:gd name="T1" fmla="*/ 28 h 28"/>
                <a:gd name="T2" fmla="*/ 40 w 40"/>
                <a:gd name="T3" fmla="*/ 21 h 28"/>
                <a:gd name="T4" fmla="*/ 37 w 40"/>
                <a:gd name="T5" fmla="*/ 0 h 28"/>
                <a:gd name="T6" fmla="*/ 0 w 40"/>
                <a:gd name="T7" fmla="*/ 7 h 28"/>
                <a:gd name="T8" fmla="*/ 4 w 40"/>
                <a:gd name="T9" fmla="*/ 28 h 28"/>
              </a:gdLst>
              <a:ahLst/>
              <a:cxnLst>
                <a:cxn ang="0">
                  <a:pos x="T0" y="T1"/>
                </a:cxn>
                <a:cxn ang="0">
                  <a:pos x="T2" y="T3"/>
                </a:cxn>
                <a:cxn ang="0">
                  <a:pos x="T4" y="T5"/>
                </a:cxn>
                <a:cxn ang="0">
                  <a:pos x="T6" y="T7"/>
                </a:cxn>
                <a:cxn ang="0">
                  <a:pos x="T8" y="T9"/>
                </a:cxn>
              </a:cxnLst>
              <a:rect l="0" t="0" r="r" b="b"/>
              <a:pathLst>
                <a:path w="40" h="28">
                  <a:moveTo>
                    <a:pt x="4" y="28"/>
                  </a:moveTo>
                  <a:lnTo>
                    <a:pt x="40" y="21"/>
                  </a:lnTo>
                  <a:lnTo>
                    <a:pt x="37" y="0"/>
                  </a:lnTo>
                  <a:lnTo>
                    <a:pt x="0" y="7"/>
                  </a:lnTo>
                  <a:lnTo>
                    <a:pt x="4"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3"/>
            <p:cNvSpPr>
              <a:spLocks/>
            </p:cNvSpPr>
            <p:nvPr/>
          </p:nvSpPr>
          <p:spPr bwMode="auto">
            <a:xfrm>
              <a:off x="7369175" y="3171825"/>
              <a:ext cx="63500" cy="44450"/>
            </a:xfrm>
            <a:custGeom>
              <a:avLst/>
              <a:gdLst>
                <a:gd name="T0" fmla="*/ 4 w 40"/>
                <a:gd name="T1" fmla="*/ 28 h 28"/>
                <a:gd name="T2" fmla="*/ 40 w 40"/>
                <a:gd name="T3" fmla="*/ 21 h 28"/>
                <a:gd name="T4" fmla="*/ 37 w 40"/>
                <a:gd name="T5" fmla="*/ 0 h 28"/>
                <a:gd name="T6" fmla="*/ 0 w 40"/>
                <a:gd name="T7" fmla="*/ 7 h 28"/>
              </a:gdLst>
              <a:ahLst/>
              <a:cxnLst>
                <a:cxn ang="0">
                  <a:pos x="T0" y="T1"/>
                </a:cxn>
                <a:cxn ang="0">
                  <a:pos x="T2" y="T3"/>
                </a:cxn>
                <a:cxn ang="0">
                  <a:pos x="T4" y="T5"/>
                </a:cxn>
                <a:cxn ang="0">
                  <a:pos x="T6" y="T7"/>
                </a:cxn>
              </a:cxnLst>
              <a:rect l="0" t="0" r="r" b="b"/>
              <a:pathLst>
                <a:path w="40" h="28">
                  <a:moveTo>
                    <a:pt x="4" y="28"/>
                  </a:moveTo>
                  <a:lnTo>
                    <a:pt x="40" y="21"/>
                  </a:lnTo>
                  <a:lnTo>
                    <a:pt x="37" y="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4"/>
            <p:cNvSpPr>
              <a:spLocks/>
            </p:cNvSpPr>
            <p:nvPr/>
          </p:nvSpPr>
          <p:spPr bwMode="auto">
            <a:xfrm>
              <a:off x="6907213" y="3111500"/>
              <a:ext cx="311150" cy="296863"/>
            </a:xfrm>
            <a:custGeom>
              <a:avLst/>
              <a:gdLst>
                <a:gd name="T0" fmla="*/ 11 w 83"/>
                <a:gd name="T1" fmla="*/ 39 h 79"/>
                <a:gd name="T2" fmla="*/ 13 w 83"/>
                <a:gd name="T3" fmla="*/ 42 h 79"/>
                <a:gd name="T4" fmla="*/ 14 w 83"/>
                <a:gd name="T5" fmla="*/ 42 h 79"/>
                <a:gd name="T6" fmla="*/ 26 w 83"/>
                <a:gd name="T7" fmla="*/ 32 h 79"/>
                <a:gd name="T8" fmla="*/ 49 w 83"/>
                <a:gd name="T9" fmla="*/ 14 h 79"/>
                <a:gd name="T10" fmla="*/ 71 w 83"/>
                <a:gd name="T11" fmla="*/ 64 h 79"/>
                <a:gd name="T12" fmla="*/ 42 w 83"/>
                <a:gd name="T13" fmla="*/ 68 h 79"/>
                <a:gd name="T14" fmla="*/ 26 w 83"/>
                <a:gd name="T15" fmla="*/ 70 h 79"/>
                <a:gd name="T16" fmla="*/ 25 w 83"/>
                <a:gd name="T17" fmla="*/ 70 h 79"/>
                <a:gd name="T18" fmla="*/ 25 w 83"/>
                <a:gd name="T19" fmla="*/ 70 h 79"/>
                <a:gd name="T20" fmla="*/ 24 w 83"/>
                <a:gd name="T21" fmla="*/ 70 h 79"/>
                <a:gd name="T22" fmla="*/ 16 w 83"/>
                <a:gd name="T23" fmla="*/ 68 h 79"/>
                <a:gd name="T24" fmla="*/ 16 w 83"/>
                <a:gd name="T25" fmla="*/ 68 h 79"/>
                <a:gd name="T26" fmla="*/ 10 w 83"/>
                <a:gd name="T27" fmla="*/ 60 h 79"/>
                <a:gd name="T28" fmla="*/ 8 w 83"/>
                <a:gd name="T29" fmla="*/ 53 h 79"/>
                <a:gd name="T30" fmla="*/ 13 w 83"/>
                <a:gd name="T31" fmla="*/ 42 h 79"/>
                <a:gd name="T32" fmla="*/ 13 w 83"/>
                <a:gd name="T33" fmla="*/ 42 h 79"/>
                <a:gd name="T34" fmla="*/ 11 w 83"/>
                <a:gd name="T35" fmla="*/ 39 h 79"/>
                <a:gd name="T36" fmla="*/ 8 w 83"/>
                <a:gd name="T37" fmla="*/ 35 h 79"/>
                <a:gd name="T38" fmla="*/ 0 w 83"/>
                <a:gd name="T39" fmla="*/ 53 h 79"/>
                <a:gd name="T40" fmla="*/ 2 w 83"/>
                <a:gd name="T41" fmla="*/ 64 h 79"/>
                <a:gd name="T42" fmla="*/ 12 w 83"/>
                <a:gd name="T43" fmla="*/ 76 h 79"/>
                <a:gd name="T44" fmla="*/ 12 w 83"/>
                <a:gd name="T45" fmla="*/ 76 h 79"/>
                <a:gd name="T46" fmla="*/ 24 w 83"/>
                <a:gd name="T47" fmla="*/ 79 h 79"/>
                <a:gd name="T48" fmla="*/ 27 w 83"/>
                <a:gd name="T49" fmla="*/ 79 h 79"/>
                <a:gd name="T50" fmla="*/ 27 w 83"/>
                <a:gd name="T51" fmla="*/ 79 h 79"/>
                <a:gd name="T52" fmla="*/ 28 w 83"/>
                <a:gd name="T53" fmla="*/ 79 h 79"/>
                <a:gd name="T54" fmla="*/ 43 w 83"/>
                <a:gd name="T55" fmla="*/ 76 h 79"/>
                <a:gd name="T56" fmla="*/ 83 w 83"/>
                <a:gd name="T57" fmla="*/ 71 h 79"/>
                <a:gd name="T58" fmla="*/ 53 w 83"/>
                <a:gd name="T59" fmla="*/ 0 h 79"/>
                <a:gd name="T60" fmla="*/ 21 w 83"/>
                <a:gd name="T61" fmla="*/ 25 h 79"/>
                <a:gd name="T62" fmla="*/ 9 w 83"/>
                <a:gd name="T63" fmla="*/ 35 h 79"/>
                <a:gd name="T64" fmla="*/ 8 w 83"/>
                <a:gd name="T65" fmla="*/ 35 h 79"/>
                <a:gd name="T66" fmla="*/ 8 w 83"/>
                <a:gd name="T67" fmla="*/ 35 h 79"/>
                <a:gd name="T68" fmla="*/ 11 w 83"/>
                <a:gd name="T69"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 h="79">
                  <a:moveTo>
                    <a:pt x="11" y="39"/>
                  </a:moveTo>
                  <a:cubicBezTo>
                    <a:pt x="13" y="42"/>
                    <a:pt x="13" y="42"/>
                    <a:pt x="13" y="42"/>
                  </a:cubicBezTo>
                  <a:cubicBezTo>
                    <a:pt x="14" y="42"/>
                    <a:pt x="14" y="42"/>
                    <a:pt x="14" y="42"/>
                  </a:cubicBezTo>
                  <a:cubicBezTo>
                    <a:pt x="26" y="32"/>
                    <a:pt x="26" y="32"/>
                    <a:pt x="26" y="32"/>
                  </a:cubicBezTo>
                  <a:cubicBezTo>
                    <a:pt x="49" y="14"/>
                    <a:pt x="49" y="14"/>
                    <a:pt x="49" y="14"/>
                  </a:cubicBezTo>
                  <a:cubicBezTo>
                    <a:pt x="71" y="64"/>
                    <a:pt x="71" y="64"/>
                    <a:pt x="71" y="64"/>
                  </a:cubicBezTo>
                  <a:cubicBezTo>
                    <a:pt x="42" y="68"/>
                    <a:pt x="42" y="68"/>
                    <a:pt x="42" y="68"/>
                  </a:cubicBezTo>
                  <a:cubicBezTo>
                    <a:pt x="26" y="70"/>
                    <a:pt x="26" y="70"/>
                    <a:pt x="26" y="70"/>
                  </a:cubicBezTo>
                  <a:cubicBezTo>
                    <a:pt x="25" y="70"/>
                    <a:pt x="25" y="70"/>
                    <a:pt x="25" y="70"/>
                  </a:cubicBezTo>
                  <a:cubicBezTo>
                    <a:pt x="25" y="70"/>
                    <a:pt x="25" y="70"/>
                    <a:pt x="25" y="70"/>
                  </a:cubicBezTo>
                  <a:cubicBezTo>
                    <a:pt x="25" y="70"/>
                    <a:pt x="24" y="70"/>
                    <a:pt x="24" y="70"/>
                  </a:cubicBezTo>
                  <a:cubicBezTo>
                    <a:pt x="21" y="70"/>
                    <a:pt x="19" y="70"/>
                    <a:pt x="16" y="68"/>
                  </a:cubicBezTo>
                  <a:cubicBezTo>
                    <a:pt x="16" y="68"/>
                    <a:pt x="16" y="68"/>
                    <a:pt x="16" y="68"/>
                  </a:cubicBezTo>
                  <a:cubicBezTo>
                    <a:pt x="14" y="66"/>
                    <a:pt x="11" y="64"/>
                    <a:pt x="10" y="60"/>
                  </a:cubicBezTo>
                  <a:cubicBezTo>
                    <a:pt x="9" y="58"/>
                    <a:pt x="8" y="56"/>
                    <a:pt x="8" y="53"/>
                  </a:cubicBezTo>
                  <a:cubicBezTo>
                    <a:pt x="8" y="49"/>
                    <a:pt x="10" y="45"/>
                    <a:pt x="13" y="42"/>
                  </a:cubicBezTo>
                  <a:cubicBezTo>
                    <a:pt x="13" y="42"/>
                    <a:pt x="13" y="42"/>
                    <a:pt x="13" y="42"/>
                  </a:cubicBezTo>
                  <a:cubicBezTo>
                    <a:pt x="11" y="39"/>
                    <a:pt x="11" y="39"/>
                    <a:pt x="11" y="39"/>
                  </a:cubicBezTo>
                  <a:cubicBezTo>
                    <a:pt x="8" y="35"/>
                    <a:pt x="8" y="35"/>
                    <a:pt x="8" y="35"/>
                  </a:cubicBezTo>
                  <a:cubicBezTo>
                    <a:pt x="2" y="40"/>
                    <a:pt x="0" y="46"/>
                    <a:pt x="0" y="53"/>
                  </a:cubicBezTo>
                  <a:cubicBezTo>
                    <a:pt x="0" y="57"/>
                    <a:pt x="0" y="60"/>
                    <a:pt x="2" y="64"/>
                  </a:cubicBezTo>
                  <a:cubicBezTo>
                    <a:pt x="4" y="69"/>
                    <a:pt x="8" y="73"/>
                    <a:pt x="12" y="76"/>
                  </a:cubicBezTo>
                  <a:cubicBezTo>
                    <a:pt x="12" y="76"/>
                    <a:pt x="12" y="76"/>
                    <a:pt x="12" y="76"/>
                  </a:cubicBezTo>
                  <a:cubicBezTo>
                    <a:pt x="15" y="78"/>
                    <a:pt x="20" y="79"/>
                    <a:pt x="24" y="79"/>
                  </a:cubicBezTo>
                  <a:cubicBezTo>
                    <a:pt x="25" y="79"/>
                    <a:pt x="26" y="79"/>
                    <a:pt x="27" y="79"/>
                  </a:cubicBezTo>
                  <a:cubicBezTo>
                    <a:pt x="27" y="79"/>
                    <a:pt x="27" y="79"/>
                    <a:pt x="27" y="79"/>
                  </a:cubicBezTo>
                  <a:cubicBezTo>
                    <a:pt x="28" y="79"/>
                    <a:pt x="28" y="79"/>
                    <a:pt x="28" y="79"/>
                  </a:cubicBezTo>
                  <a:cubicBezTo>
                    <a:pt x="43" y="76"/>
                    <a:pt x="43" y="76"/>
                    <a:pt x="43" y="76"/>
                  </a:cubicBezTo>
                  <a:cubicBezTo>
                    <a:pt x="83" y="71"/>
                    <a:pt x="83" y="71"/>
                    <a:pt x="83" y="71"/>
                  </a:cubicBezTo>
                  <a:cubicBezTo>
                    <a:pt x="53" y="0"/>
                    <a:pt x="53" y="0"/>
                    <a:pt x="53" y="0"/>
                  </a:cubicBezTo>
                  <a:cubicBezTo>
                    <a:pt x="21" y="25"/>
                    <a:pt x="21" y="25"/>
                    <a:pt x="21" y="25"/>
                  </a:cubicBezTo>
                  <a:cubicBezTo>
                    <a:pt x="9" y="35"/>
                    <a:pt x="9" y="35"/>
                    <a:pt x="9" y="35"/>
                  </a:cubicBezTo>
                  <a:cubicBezTo>
                    <a:pt x="8" y="35"/>
                    <a:pt x="8" y="35"/>
                    <a:pt x="8" y="35"/>
                  </a:cubicBezTo>
                  <a:cubicBezTo>
                    <a:pt x="8" y="35"/>
                    <a:pt x="8" y="35"/>
                    <a:pt x="8" y="35"/>
                  </a:cubicBezTo>
                  <a:lnTo>
                    <a:pt x="11"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5"/>
            <p:cNvSpPr>
              <a:spLocks/>
            </p:cNvSpPr>
            <p:nvPr/>
          </p:nvSpPr>
          <p:spPr bwMode="auto">
            <a:xfrm>
              <a:off x="7080250" y="3070225"/>
              <a:ext cx="228600" cy="311150"/>
            </a:xfrm>
            <a:custGeom>
              <a:avLst/>
              <a:gdLst>
                <a:gd name="T0" fmla="*/ 5 w 61"/>
                <a:gd name="T1" fmla="*/ 18 h 83"/>
                <a:gd name="T2" fmla="*/ 8 w 61"/>
                <a:gd name="T3" fmla="*/ 22 h 83"/>
                <a:gd name="T4" fmla="*/ 24 w 61"/>
                <a:gd name="T5" fmla="*/ 9 h 83"/>
                <a:gd name="T6" fmla="*/ 24 w 61"/>
                <a:gd name="T7" fmla="*/ 9 h 83"/>
                <a:gd name="T8" fmla="*/ 25 w 61"/>
                <a:gd name="T9" fmla="*/ 8 h 83"/>
                <a:gd name="T10" fmla="*/ 27 w 61"/>
                <a:gd name="T11" fmla="*/ 10 h 83"/>
                <a:gd name="T12" fmla="*/ 27 w 61"/>
                <a:gd name="T13" fmla="*/ 10 h 83"/>
                <a:gd name="T14" fmla="*/ 52 w 61"/>
                <a:gd name="T15" fmla="*/ 69 h 83"/>
                <a:gd name="T16" fmla="*/ 52 w 61"/>
                <a:gd name="T17" fmla="*/ 69 h 83"/>
                <a:gd name="T18" fmla="*/ 52 w 61"/>
                <a:gd name="T19" fmla="*/ 70 h 83"/>
                <a:gd name="T20" fmla="*/ 52 w 61"/>
                <a:gd name="T21" fmla="*/ 71 h 83"/>
                <a:gd name="T22" fmla="*/ 51 w 61"/>
                <a:gd name="T23" fmla="*/ 71 h 83"/>
                <a:gd name="T24" fmla="*/ 34 w 61"/>
                <a:gd name="T25" fmla="*/ 73 h 83"/>
                <a:gd name="T26" fmla="*/ 9 w 61"/>
                <a:gd name="T27" fmla="*/ 16 h 83"/>
                <a:gd name="T28" fmla="*/ 5 w 61"/>
                <a:gd name="T29" fmla="*/ 18 h 83"/>
                <a:gd name="T30" fmla="*/ 8 w 61"/>
                <a:gd name="T31" fmla="*/ 22 h 83"/>
                <a:gd name="T32" fmla="*/ 5 w 61"/>
                <a:gd name="T33" fmla="*/ 18 h 83"/>
                <a:gd name="T34" fmla="*/ 1 w 61"/>
                <a:gd name="T35" fmla="*/ 20 h 83"/>
                <a:gd name="T36" fmla="*/ 28 w 61"/>
                <a:gd name="T37" fmla="*/ 83 h 83"/>
                <a:gd name="T38" fmla="*/ 53 w 61"/>
                <a:gd name="T39" fmla="*/ 79 h 83"/>
                <a:gd name="T40" fmla="*/ 53 w 61"/>
                <a:gd name="T41" fmla="*/ 79 h 83"/>
                <a:gd name="T42" fmla="*/ 59 w 61"/>
                <a:gd name="T43" fmla="*/ 76 h 83"/>
                <a:gd name="T44" fmla="*/ 61 w 61"/>
                <a:gd name="T45" fmla="*/ 70 h 83"/>
                <a:gd name="T46" fmla="*/ 60 w 61"/>
                <a:gd name="T47" fmla="*/ 65 h 83"/>
                <a:gd name="T48" fmla="*/ 60 w 61"/>
                <a:gd name="T49" fmla="*/ 65 h 83"/>
                <a:gd name="T50" fmla="*/ 34 w 61"/>
                <a:gd name="T51" fmla="*/ 6 h 83"/>
                <a:gd name="T52" fmla="*/ 34 w 61"/>
                <a:gd name="T53" fmla="*/ 6 h 83"/>
                <a:gd name="T54" fmla="*/ 25 w 61"/>
                <a:gd name="T55" fmla="*/ 0 h 83"/>
                <a:gd name="T56" fmla="*/ 19 w 61"/>
                <a:gd name="T57" fmla="*/ 2 h 83"/>
                <a:gd name="T58" fmla="*/ 19 w 61"/>
                <a:gd name="T59" fmla="*/ 2 h 83"/>
                <a:gd name="T60" fmla="*/ 0 w 61"/>
                <a:gd name="T61" fmla="*/ 17 h 83"/>
                <a:gd name="T62" fmla="*/ 1 w 61"/>
                <a:gd name="T63" fmla="*/ 20 h 83"/>
                <a:gd name="T64" fmla="*/ 5 w 61"/>
                <a:gd name="T65" fmla="*/ 1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83">
                  <a:moveTo>
                    <a:pt x="5" y="18"/>
                  </a:moveTo>
                  <a:cubicBezTo>
                    <a:pt x="8" y="22"/>
                    <a:pt x="8" y="22"/>
                    <a:pt x="8" y="22"/>
                  </a:cubicBezTo>
                  <a:cubicBezTo>
                    <a:pt x="24" y="9"/>
                    <a:pt x="24" y="9"/>
                    <a:pt x="24" y="9"/>
                  </a:cubicBezTo>
                  <a:cubicBezTo>
                    <a:pt x="24" y="9"/>
                    <a:pt x="24" y="9"/>
                    <a:pt x="24" y="9"/>
                  </a:cubicBezTo>
                  <a:cubicBezTo>
                    <a:pt x="25" y="8"/>
                    <a:pt x="25" y="8"/>
                    <a:pt x="25" y="8"/>
                  </a:cubicBezTo>
                  <a:cubicBezTo>
                    <a:pt x="25" y="8"/>
                    <a:pt x="26" y="9"/>
                    <a:pt x="27" y="10"/>
                  </a:cubicBezTo>
                  <a:cubicBezTo>
                    <a:pt x="27" y="10"/>
                    <a:pt x="27" y="10"/>
                    <a:pt x="27" y="10"/>
                  </a:cubicBezTo>
                  <a:cubicBezTo>
                    <a:pt x="52" y="69"/>
                    <a:pt x="52" y="69"/>
                    <a:pt x="52" y="69"/>
                  </a:cubicBezTo>
                  <a:cubicBezTo>
                    <a:pt x="52" y="69"/>
                    <a:pt x="52" y="69"/>
                    <a:pt x="52" y="69"/>
                  </a:cubicBezTo>
                  <a:cubicBezTo>
                    <a:pt x="52" y="69"/>
                    <a:pt x="52" y="69"/>
                    <a:pt x="52" y="70"/>
                  </a:cubicBezTo>
                  <a:cubicBezTo>
                    <a:pt x="52" y="70"/>
                    <a:pt x="52" y="70"/>
                    <a:pt x="52" y="71"/>
                  </a:cubicBezTo>
                  <a:cubicBezTo>
                    <a:pt x="51" y="71"/>
                    <a:pt x="51" y="71"/>
                    <a:pt x="51" y="71"/>
                  </a:cubicBezTo>
                  <a:cubicBezTo>
                    <a:pt x="34" y="73"/>
                    <a:pt x="34" y="73"/>
                    <a:pt x="34" y="73"/>
                  </a:cubicBezTo>
                  <a:cubicBezTo>
                    <a:pt x="9" y="16"/>
                    <a:pt x="9" y="16"/>
                    <a:pt x="9" y="16"/>
                  </a:cubicBezTo>
                  <a:cubicBezTo>
                    <a:pt x="5" y="18"/>
                    <a:pt x="5" y="18"/>
                    <a:pt x="5" y="18"/>
                  </a:cubicBezTo>
                  <a:cubicBezTo>
                    <a:pt x="8" y="22"/>
                    <a:pt x="8" y="22"/>
                    <a:pt x="8" y="22"/>
                  </a:cubicBezTo>
                  <a:cubicBezTo>
                    <a:pt x="5" y="18"/>
                    <a:pt x="5" y="18"/>
                    <a:pt x="5" y="18"/>
                  </a:cubicBezTo>
                  <a:cubicBezTo>
                    <a:pt x="1" y="20"/>
                    <a:pt x="1" y="20"/>
                    <a:pt x="1" y="20"/>
                  </a:cubicBezTo>
                  <a:cubicBezTo>
                    <a:pt x="28" y="83"/>
                    <a:pt x="28" y="83"/>
                    <a:pt x="28" y="83"/>
                  </a:cubicBezTo>
                  <a:cubicBezTo>
                    <a:pt x="53" y="79"/>
                    <a:pt x="53" y="79"/>
                    <a:pt x="53" y="79"/>
                  </a:cubicBezTo>
                  <a:cubicBezTo>
                    <a:pt x="53" y="79"/>
                    <a:pt x="53" y="79"/>
                    <a:pt x="53" y="79"/>
                  </a:cubicBezTo>
                  <a:cubicBezTo>
                    <a:pt x="55" y="79"/>
                    <a:pt x="57" y="78"/>
                    <a:pt x="59" y="76"/>
                  </a:cubicBezTo>
                  <a:cubicBezTo>
                    <a:pt x="60" y="74"/>
                    <a:pt x="61" y="72"/>
                    <a:pt x="61" y="70"/>
                  </a:cubicBezTo>
                  <a:cubicBezTo>
                    <a:pt x="61" y="68"/>
                    <a:pt x="61" y="67"/>
                    <a:pt x="60" y="65"/>
                  </a:cubicBezTo>
                  <a:cubicBezTo>
                    <a:pt x="60" y="65"/>
                    <a:pt x="60" y="65"/>
                    <a:pt x="60" y="65"/>
                  </a:cubicBezTo>
                  <a:cubicBezTo>
                    <a:pt x="34" y="6"/>
                    <a:pt x="34" y="6"/>
                    <a:pt x="34" y="6"/>
                  </a:cubicBezTo>
                  <a:cubicBezTo>
                    <a:pt x="34" y="6"/>
                    <a:pt x="34" y="6"/>
                    <a:pt x="34" y="6"/>
                  </a:cubicBezTo>
                  <a:cubicBezTo>
                    <a:pt x="33" y="2"/>
                    <a:pt x="29" y="0"/>
                    <a:pt x="25" y="0"/>
                  </a:cubicBezTo>
                  <a:cubicBezTo>
                    <a:pt x="23" y="0"/>
                    <a:pt x="21" y="0"/>
                    <a:pt x="19" y="2"/>
                  </a:cubicBezTo>
                  <a:cubicBezTo>
                    <a:pt x="19" y="2"/>
                    <a:pt x="19" y="2"/>
                    <a:pt x="19" y="2"/>
                  </a:cubicBezTo>
                  <a:cubicBezTo>
                    <a:pt x="0" y="17"/>
                    <a:pt x="0" y="17"/>
                    <a:pt x="0" y="17"/>
                  </a:cubicBezTo>
                  <a:cubicBezTo>
                    <a:pt x="1" y="20"/>
                    <a:pt x="1" y="20"/>
                    <a:pt x="1" y="20"/>
                  </a:cubicBezTo>
                  <a:lnTo>
                    <a:pt x="5"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9064625" y="3017838"/>
            <a:ext cx="517525" cy="514350"/>
            <a:chOff x="9064625" y="3017838"/>
            <a:chExt cx="517525" cy="514350"/>
          </a:xfrm>
        </p:grpSpPr>
        <p:sp>
          <p:nvSpPr>
            <p:cNvPr id="51" name="Freeform 76"/>
            <p:cNvSpPr>
              <a:spLocks/>
            </p:cNvSpPr>
            <p:nvPr/>
          </p:nvSpPr>
          <p:spPr bwMode="auto">
            <a:xfrm>
              <a:off x="9163050" y="3017838"/>
              <a:ext cx="419100" cy="415925"/>
            </a:xfrm>
            <a:custGeom>
              <a:avLst/>
              <a:gdLst>
                <a:gd name="T0" fmla="*/ 25 w 112"/>
                <a:gd name="T1" fmla="*/ 102 h 111"/>
                <a:gd name="T2" fmla="*/ 56 w 112"/>
                <a:gd name="T3" fmla="*/ 111 h 111"/>
                <a:gd name="T4" fmla="*/ 95 w 112"/>
                <a:gd name="T5" fmla="*/ 95 h 111"/>
                <a:gd name="T6" fmla="*/ 112 w 112"/>
                <a:gd name="T7" fmla="*/ 55 h 111"/>
                <a:gd name="T8" fmla="*/ 96 w 112"/>
                <a:gd name="T9" fmla="*/ 16 h 111"/>
                <a:gd name="T10" fmla="*/ 56 w 112"/>
                <a:gd name="T11" fmla="*/ 0 h 111"/>
                <a:gd name="T12" fmla="*/ 17 w 112"/>
                <a:gd name="T13" fmla="*/ 16 h 111"/>
                <a:gd name="T14" fmla="*/ 0 w 112"/>
                <a:gd name="T15" fmla="*/ 56 h 111"/>
                <a:gd name="T16" fmla="*/ 16 w 112"/>
                <a:gd name="T17" fmla="*/ 95 h 111"/>
                <a:gd name="T18" fmla="*/ 22 w 112"/>
                <a:gd name="T19" fmla="*/ 89 h 111"/>
                <a:gd name="T20" fmla="*/ 8 w 112"/>
                <a:gd name="T21" fmla="*/ 56 h 111"/>
                <a:gd name="T22" fmla="*/ 22 w 112"/>
                <a:gd name="T23" fmla="*/ 22 h 111"/>
                <a:gd name="T24" fmla="*/ 56 w 112"/>
                <a:gd name="T25" fmla="*/ 8 h 111"/>
                <a:gd name="T26" fmla="*/ 90 w 112"/>
                <a:gd name="T27" fmla="*/ 22 h 111"/>
                <a:gd name="T28" fmla="*/ 104 w 112"/>
                <a:gd name="T29" fmla="*/ 55 h 111"/>
                <a:gd name="T30" fmla="*/ 90 w 112"/>
                <a:gd name="T31" fmla="*/ 89 h 111"/>
                <a:gd name="T32" fmla="*/ 56 w 112"/>
                <a:gd name="T33" fmla="*/ 103 h 111"/>
                <a:gd name="T34" fmla="*/ 29 w 112"/>
                <a:gd name="T35" fmla="*/ 96 h 111"/>
                <a:gd name="T36" fmla="*/ 25 w 112"/>
                <a:gd name="T37" fmla="*/ 10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11">
                  <a:moveTo>
                    <a:pt x="25" y="102"/>
                  </a:moveTo>
                  <a:cubicBezTo>
                    <a:pt x="34" y="108"/>
                    <a:pt x="45" y="111"/>
                    <a:pt x="56" y="111"/>
                  </a:cubicBezTo>
                  <a:cubicBezTo>
                    <a:pt x="70" y="111"/>
                    <a:pt x="85" y="106"/>
                    <a:pt x="95" y="95"/>
                  </a:cubicBezTo>
                  <a:cubicBezTo>
                    <a:pt x="106" y="84"/>
                    <a:pt x="112" y="70"/>
                    <a:pt x="112" y="55"/>
                  </a:cubicBezTo>
                  <a:cubicBezTo>
                    <a:pt x="112" y="41"/>
                    <a:pt x="106" y="27"/>
                    <a:pt x="96" y="16"/>
                  </a:cubicBezTo>
                  <a:cubicBezTo>
                    <a:pt x="85" y="5"/>
                    <a:pt x="70" y="0"/>
                    <a:pt x="56" y="0"/>
                  </a:cubicBezTo>
                  <a:cubicBezTo>
                    <a:pt x="42" y="0"/>
                    <a:pt x="27" y="5"/>
                    <a:pt x="17" y="16"/>
                  </a:cubicBezTo>
                  <a:cubicBezTo>
                    <a:pt x="6" y="27"/>
                    <a:pt x="0" y="41"/>
                    <a:pt x="0" y="56"/>
                  </a:cubicBezTo>
                  <a:cubicBezTo>
                    <a:pt x="0" y="70"/>
                    <a:pt x="6" y="84"/>
                    <a:pt x="16" y="95"/>
                  </a:cubicBezTo>
                  <a:cubicBezTo>
                    <a:pt x="22" y="89"/>
                    <a:pt x="22" y="89"/>
                    <a:pt x="22" y="89"/>
                  </a:cubicBezTo>
                  <a:cubicBezTo>
                    <a:pt x="13" y="80"/>
                    <a:pt x="8" y="68"/>
                    <a:pt x="8" y="56"/>
                  </a:cubicBezTo>
                  <a:cubicBezTo>
                    <a:pt x="8" y="43"/>
                    <a:pt x="13" y="31"/>
                    <a:pt x="22" y="22"/>
                  </a:cubicBezTo>
                  <a:cubicBezTo>
                    <a:pt x="32" y="12"/>
                    <a:pt x="44" y="8"/>
                    <a:pt x="56" y="8"/>
                  </a:cubicBezTo>
                  <a:cubicBezTo>
                    <a:pt x="68" y="8"/>
                    <a:pt x="81" y="12"/>
                    <a:pt x="90" y="22"/>
                  </a:cubicBezTo>
                  <a:cubicBezTo>
                    <a:pt x="99" y="31"/>
                    <a:pt x="104" y="43"/>
                    <a:pt x="104" y="55"/>
                  </a:cubicBezTo>
                  <a:cubicBezTo>
                    <a:pt x="104" y="68"/>
                    <a:pt x="99" y="80"/>
                    <a:pt x="90" y="89"/>
                  </a:cubicBezTo>
                  <a:cubicBezTo>
                    <a:pt x="80" y="99"/>
                    <a:pt x="68" y="103"/>
                    <a:pt x="56" y="103"/>
                  </a:cubicBezTo>
                  <a:cubicBezTo>
                    <a:pt x="47" y="103"/>
                    <a:pt x="37" y="101"/>
                    <a:pt x="29" y="96"/>
                  </a:cubicBezTo>
                  <a:lnTo>
                    <a:pt x="25"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7"/>
            <p:cNvSpPr>
              <a:spLocks/>
            </p:cNvSpPr>
            <p:nvPr/>
          </p:nvSpPr>
          <p:spPr bwMode="auto">
            <a:xfrm>
              <a:off x="9234488" y="3089275"/>
              <a:ext cx="277813" cy="274638"/>
            </a:xfrm>
            <a:custGeom>
              <a:avLst/>
              <a:gdLst>
                <a:gd name="T0" fmla="*/ 21 w 74"/>
                <a:gd name="T1" fmla="*/ 69 h 73"/>
                <a:gd name="T2" fmla="*/ 37 w 74"/>
                <a:gd name="T3" fmla="*/ 73 h 73"/>
                <a:gd name="T4" fmla="*/ 63 w 74"/>
                <a:gd name="T5" fmla="*/ 62 h 73"/>
                <a:gd name="T6" fmla="*/ 73 w 74"/>
                <a:gd name="T7" fmla="*/ 36 h 73"/>
                <a:gd name="T8" fmla="*/ 63 w 74"/>
                <a:gd name="T9" fmla="*/ 11 h 73"/>
                <a:gd name="T10" fmla="*/ 37 w 74"/>
                <a:gd name="T11" fmla="*/ 0 h 73"/>
                <a:gd name="T12" fmla="*/ 11 w 74"/>
                <a:gd name="T13" fmla="*/ 11 h 73"/>
                <a:gd name="T14" fmla="*/ 0 w 74"/>
                <a:gd name="T15" fmla="*/ 37 h 73"/>
                <a:gd name="T16" fmla="*/ 11 w 74"/>
                <a:gd name="T17" fmla="*/ 62 h 73"/>
                <a:gd name="T18" fmla="*/ 17 w 74"/>
                <a:gd name="T19" fmla="*/ 57 h 73"/>
                <a:gd name="T20" fmla="*/ 8 w 74"/>
                <a:gd name="T21" fmla="*/ 37 h 73"/>
                <a:gd name="T22" fmla="*/ 17 w 74"/>
                <a:gd name="T23" fmla="*/ 16 h 73"/>
                <a:gd name="T24" fmla="*/ 37 w 74"/>
                <a:gd name="T25" fmla="*/ 8 h 73"/>
                <a:gd name="T26" fmla="*/ 57 w 74"/>
                <a:gd name="T27" fmla="*/ 16 h 73"/>
                <a:gd name="T28" fmla="*/ 66 w 74"/>
                <a:gd name="T29" fmla="*/ 36 h 73"/>
                <a:gd name="T30" fmla="*/ 57 w 74"/>
                <a:gd name="T31" fmla="*/ 57 h 73"/>
                <a:gd name="T32" fmla="*/ 37 w 74"/>
                <a:gd name="T33" fmla="*/ 65 h 73"/>
                <a:gd name="T34" fmla="*/ 24 w 74"/>
                <a:gd name="T35" fmla="*/ 62 h 73"/>
                <a:gd name="T36" fmla="*/ 21 w 74"/>
                <a:gd name="T37"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73">
                  <a:moveTo>
                    <a:pt x="21" y="69"/>
                  </a:moveTo>
                  <a:cubicBezTo>
                    <a:pt x="26" y="72"/>
                    <a:pt x="31" y="73"/>
                    <a:pt x="37" y="73"/>
                  </a:cubicBezTo>
                  <a:cubicBezTo>
                    <a:pt x="46" y="73"/>
                    <a:pt x="56" y="69"/>
                    <a:pt x="63" y="62"/>
                  </a:cubicBezTo>
                  <a:cubicBezTo>
                    <a:pt x="70" y="55"/>
                    <a:pt x="74" y="46"/>
                    <a:pt x="73" y="36"/>
                  </a:cubicBezTo>
                  <a:cubicBezTo>
                    <a:pt x="74" y="27"/>
                    <a:pt x="70" y="18"/>
                    <a:pt x="63" y="11"/>
                  </a:cubicBezTo>
                  <a:cubicBezTo>
                    <a:pt x="56" y="4"/>
                    <a:pt x="46" y="0"/>
                    <a:pt x="37" y="0"/>
                  </a:cubicBezTo>
                  <a:cubicBezTo>
                    <a:pt x="28" y="0"/>
                    <a:pt x="18" y="4"/>
                    <a:pt x="11" y="11"/>
                  </a:cubicBezTo>
                  <a:cubicBezTo>
                    <a:pt x="4" y="18"/>
                    <a:pt x="0" y="27"/>
                    <a:pt x="0" y="37"/>
                  </a:cubicBezTo>
                  <a:cubicBezTo>
                    <a:pt x="0" y="46"/>
                    <a:pt x="4" y="55"/>
                    <a:pt x="11" y="62"/>
                  </a:cubicBezTo>
                  <a:cubicBezTo>
                    <a:pt x="17" y="57"/>
                    <a:pt x="17" y="57"/>
                    <a:pt x="17" y="57"/>
                  </a:cubicBezTo>
                  <a:cubicBezTo>
                    <a:pt x="11" y="51"/>
                    <a:pt x="8" y="44"/>
                    <a:pt x="8" y="37"/>
                  </a:cubicBezTo>
                  <a:cubicBezTo>
                    <a:pt x="8" y="29"/>
                    <a:pt x="11" y="22"/>
                    <a:pt x="17" y="16"/>
                  </a:cubicBezTo>
                  <a:cubicBezTo>
                    <a:pt x="22" y="11"/>
                    <a:pt x="30" y="8"/>
                    <a:pt x="37" y="8"/>
                  </a:cubicBezTo>
                  <a:cubicBezTo>
                    <a:pt x="44" y="8"/>
                    <a:pt x="52" y="11"/>
                    <a:pt x="57" y="16"/>
                  </a:cubicBezTo>
                  <a:cubicBezTo>
                    <a:pt x="63" y="22"/>
                    <a:pt x="66" y="29"/>
                    <a:pt x="66" y="36"/>
                  </a:cubicBezTo>
                  <a:cubicBezTo>
                    <a:pt x="66" y="44"/>
                    <a:pt x="63" y="51"/>
                    <a:pt x="57" y="57"/>
                  </a:cubicBezTo>
                  <a:cubicBezTo>
                    <a:pt x="52" y="62"/>
                    <a:pt x="44" y="65"/>
                    <a:pt x="37" y="65"/>
                  </a:cubicBezTo>
                  <a:cubicBezTo>
                    <a:pt x="33" y="65"/>
                    <a:pt x="28" y="64"/>
                    <a:pt x="24" y="62"/>
                  </a:cubicBezTo>
                  <a:lnTo>
                    <a:pt x="21"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8"/>
            <p:cNvSpPr>
              <a:spLocks/>
            </p:cNvSpPr>
            <p:nvPr/>
          </p:nvSpPr>
          <p:spPr bwMode="auto">
            <a:xfrm>
              <a:off x="9188450" y="3238500"/>
              <a:ext cx="173038" cy="169863"/>
            </a:xfrm>
            <a:custGeom>
              <a:avLst/>
              <a:gdLst>
                <a:gd name="T0" fmla="*/ 95 w 109"/>
                <a:gd name="T1" fmla="*/ 0 h 107"/>
                <a:gd name="T2" fmla="*/ 0 w 109"/>
                <a:gd name="T3" fmla="*/ 95 h 107"/>
                <a:gd name="T4" fmla="*/ 14 w 109"/>
                <a:gd name="T5" fmla="*/ 107 h 107"/>
                <a:gd name="T6" fmla="*/ 109 w 109"/>
                <a:gd name="T7" fmla="*/ 12 h 107"/>
                <a:gd name="T8" fmla="*/ 95 w 109"/>
                <a:gd name="T9" fmla="*/ 0 h 107"/>
              </a:gdLst>
              <a:ahLst/>
              <a:cxnLst>
                <a:cxn ang="0">
                  <a:pos x="T0" y="T1"/>
                </a:cxn>
                <a:cxn ang="0">
                  <a:pos x="T2" y="T3"/>
                </a:cxn>
                <a:cxn ang="0">
                  <a:pos x="T4" y="T5"/>
                </a:cxn>
                <a:cxn ang="0">
                  <a:pos x="T6" y="T7"/>
                </a:cxn>
                <a:cxn ang="0">
                  <a:pos x="T8" y="T9"/>
                </a:cxn>
              </a:cxnLst>
              <a:rect l="0" t="0" r="r" b="b"/>
              <a:pathLst>
                <a:path w="109" h="107">
                  <a:moveTo>
                    <a:pt x="95" y="0"/>
                  </a:moveTo>
                  <a:lnTo>
                    <a:pt x="0" y="95"/>
                  </a:lnTo>
                  <a:lnTo>
                    <a:pt x="14" y="107"/>
                  </a:lnTo>
                  <a:lnTo>
                    <a:pt x="109" y="12"/>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9"/>
            <p:cNvSpPr>
              <a:spLocks/>
            </p:cNvSpPr>
            <p:nvPr/>
          </p:nvSpPr>
          <p:spPr bwMode="auto">
            <a:xfrm>
              <a:off x="9188450" y="3238500"/>
              <a:ext cx="173038" cy="169863"/>
            </a:xfrm>
            <a:custGeom>
              <a:avLst/>
              <a:gdLst>
                <a:gd name="T0" fmla="*/ 95 w 109"/>
                <a:gd name="T1" fmla="*/ 0 h 107"/>
                <a:gd name="T2" fmla="*/ 0 w 109"/>
                <a:gd name="T3" fmla="*/ 95 h 107"/>
                <a:gd name="T4" fmla="*/ 14 w 109"/>
                <a:gd name="T5" fmla="*/ 107 h 107"/>
                <a:gd name="T6" fmla="*/ 109 w 109"/>
                <a:gd name="T7" fmla="*/ 12 h 107"/>
              </a:gdLst>
              <a:ahLst/>
              <a:cxnLst>
                <a:cxn ang="0">
                  <a:pos x="T0" y="T1"/>
                </a:cxn>
                <a:cxn ang="0">
                  <a:pos x="T2" y="T3"/>
                </a:cxn>
                <a:cxn ang="0">
                  <a:pos x="T4" y="T5"/>
                </a:cxn>
                <a:cxn ang="0">
                  <a:pos x="T6" y="T7"/>
                </a:cxn>
              </a:cxnLst>
              <a:rect l="0" t="0" r="r" b="b"/>
              <a:pathLst>
                <a:path w="109" h="107">
                  <a:moveTo>
                    <a:pt x="95" y="0"/>
                  </a:moveTo>
                  <a:lnTo>
                    <a:pt x="0" y="95"/>
                  </a:lnTo>
                  <a:lnTo>
                    <a:pt x="14" y="107"/>
                  </a:lnTo>
                  <a:lnTo>
                    <a:pt x="109"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0"/>
            <p:cNvSpPr>
              <a:spLocks/>
            </p:cNvSpPr>
            <p:nvPr/>
          </p:nvSpPr>
          <p:spPr bwMode="auto">
            <a:xfrm>
              <a:off x="9293225" y="3205163"/>
              <a:ext cx="98425" cy="101600"/>
            </a:xfrm>
            <a:custGeom>
              <a:avLst/>
              <a:gdLst>
                <a:gd name="T0" fmla="*/ 0 w 62"/>
                <a:gd name="T1" fmla="*/ 17 h 64"/>
                <a:gd name="T2" fmla="*/ 62 w 62"/>
                <a:gd name="T3" fmla="*/ 0 h 64"/>
                <a:gd name="T4" fmla="*/ 45 w 62"/>
                <a:gd name="T5" fmla="*/ 64 h 64"/>
                <a:gd name="T6" fmla="*/ 0 w 62"/>
                <a:gd name="T7" fmla="*/ 17 h 64"/>
              </a:gdLst>
              <a:ahLst/>
              <a:cxnLst>
                <a:cxn ang="0">
                  <a:pos x="T0" y="T1"/>
                </a:cxn>
                <a:cxn ang="0">
                  <a:pos x="T2" y="T3"/>
                </a:cxn>
                <a:cxn ang="0">
                  <a:pos x="T4" y="T5"/>
                </a:cxn>
                <a:cxn ang="0">
                  <a:pos x="T6" y="T7"/>
                </a:cxn>
              </a:cxnLst>
              <a:rect l="0" t="0" r="r" b="b"/>
              <a:pathLst>
                <a:path w="62" h="64">
                  <a:moveTo>
                    <a:pt x="0" y="17"/>
                  </a:moveTo>
                  <a:lnTo>
                    <a:pt x="62" y="0"/>
                  </a:lnTo>
                  <a:lnTo>
                    <a:pt x="45" y="64"/>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1"/>
            <p:cNvSpPr>
              <a:spLocks/>
            </p:cNvSpPr>
            <p:nvPr/>
          </p:nvSpPr>
          <p:spPr bwMode="auto">
            <a:xfrm>
              <a:off x="9064625" y="3378200"/>
              <a:ext cx="158750" cy="153988"/>
            </a:xfrm>
            <a:custGeom>
              <a:avLst/>
              <a:gdLst>
                <a:gd name="T0" fmla="*/ 100 w 100"/>
                <a:gd name="T1" fmla="*/ 2 h 97"/>
                <a:gd name="T2" fmla="*/ 85 w 100"/>
                <a:gd name="T3" fmla="*/ 57 h 97"/>
                <a:gd name="T4" fmla="*/ 45 w 100"/>
                <a:gd name="T5" fmla="*/ 97 h 97"/>
                <a:gd name="T6" fmla="*/ 45 w 100"/>
                <a:gd name="T7" fmla="*/ 52 h 97"/>
                <a:gd name="T8" fmla="*/ 0 w 100"/>
                <a:gd name="T9" fmla="*/ 52 h 97"/>
                <a:gd name="T10" fmla="*/ 40 w 100"/>
                <a:gd name="T11" fmla="*/ 12 h 97"/>
                <a:gd name="T12" fmla="*/ 95 w 100"/>
                <a:gd name="T13" fmla="*/ 0 h 97"/>
                <a:gd name="T14" fmla="*/ 100 w 100"/>
                <a:gd name="T15" fmla="*/ 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97">
                  <a:moveTo>
                    <a:pt x="100" y="2"/>
                  </a:moveTo>
                  <a:lnTo>
                    <a:pt x="85" y="57"/>
                  </a:lnTo>
                  <a:lnTo>
                    <a:pt x="45" y="97"/>
                  </a:lnTo>
                  <a:lnTo>
                    <a:pt x="45" y="52"/>
                  </a:lnTo>
                  <a:lnTo>
                    <a:pt x="0" y="52"/>
                  </a:lnTo>
                  <a:lnTo>
                    <a:pt x="40" y="12"/>
                  </a:lnTo>
                  <a:lnTo>
                    <a:pt x="95" y="0"/>
                  </a:lnTo>
                  <a:lnTo>
                    <a:pt x="10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Rectangle 82"/>
          <p:cNvSpPr>
            <a:spLocks noChangeArrowheads="1"/>
          </p:cNvSpPr>
          <p:nvPr/>
        </p:nvSpPr>
        <p:spPr bwMode="auto">
          <a:xfrm>
            <a:off x="2101850" y="3933825"/>
            <a:ext cx="1536699" cy="2278388"/>
          </a:xfrm>
          <a:prstGeom prst="rect">
            <a:avLst/>
          </a:prstGeom>
          <a:solidFill>
            <a:srgbClr val="0D0D0D">
              <a:alpha val="7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58"/>
          <p:cNvSpPr/>
          <p:nvPr/>
        </p:nvSpPr>
        <p:spPr>
          <a:xfrm>
            <a:off x="2008050" y="4000501"/>
            <a:ext cx="1727475" cy="1815882"/>
          </a:xfrm>
          <a:prstGeom prst="rect">
            <a:avLst/>
          </a:prstGeom>
        </p:spPr>
        <p:txBody>
          <a:bodyPr wrap="square">
            <a:spAutoFit/>
          </a:bodyPr>
          <a:lstStyle/>
          <a:p>
            <a:pPr algn="ctr"/>
            <a:r>
              <a:rPr lang="en-IN" sz="1600" dirty="0">
                <a:solidFill>
                  <a:schemeClr val="bg1"/>
                </a:solidFill>
              </a:rPr>
              <a:t>This project aims for a collected data set, analysing it with Machine Learning Algorithms and generating output. </a:t>
            </a:r>
            <a:endParaRPr lang="en-US" sz="1600" dirty="0">
              <a:solidFill>
                <a:schemeClr val="bg1"/>
              </a:solidFill>
              <a:latin typeface="+mj-lt"/>
            </a:endParaRPr>
          </a:p>
        </p:txBody>
      </p:sp>
      <p:sp>
        <p:nvSpPr>
          <p:cNvPr id="60" name="Rectangle 59"/>
          <p:cNvSpPr/>
          <p:nvPr/>
        </p:nvSpPr>
        <p:spPr>
          <a:xfrm>
            <a:off x="4211129" y="4002089"/>
            <a:ext cx="1631379" cy="1815882"/>
          </a:xfrm>
          <a:prstGeom prst="rect">
            <a:avLst/>
          </a:prstGeom>
        </p:spPr>
        <p:txBody>
          <a:bodyPr wrap="square">
            <a:spAutoFit/>
          </a:bodyPr>
          <a:lstStyle/>
          <a:p>
            <a:pPr algn="ctr"/>
            <a:r>
              <a:rPr lang="en-IN" sz="1600" dirty="0">
                <a:solidFill>
                  <a:schemeClr val="bg1"/>
                </a:solidFill>
              </a:rPr>
              <a:t>Various prediction algorithms are used to predict that are accurate and sufficient in the form to yield.</a:t>
            </a:r>
            <a:endParaRPr lang="en-US" sz="1600" dirty="0">
              <a:solidFill>
                <a:schemeClr val="bg1"/>
              </a:solidFill>
              <a:latin typeface="+mj-lt"/>
            </a:endParaRPr>
          </a:p>
        </p:txBody>
      </p:sp>
      <p:sp>
        <p:nvSpPr>
          <p:cNvPr id="61" name="Rectangle 60"/>
          <p:cNvSpPr/>
          <p:nvPr/>
        </p:nvSpPr>
        <p:spPr>
          <a:xfrm>
            <a:off x="6350000" y="4057609"/>
            <a:ext cx="1561254" cy="1815882"/>
          </a:xfrm>
          <a:prstGeom prst="rect">
            <a:avLst/>
          </a:prstGeom>
        </p:spPr>
        <p:txBody>
          <a:bodyPr wrap="square">
            <a:spAutoFit/>
          </a:bodyPr>
          <a:lstStyle/>
          <a:p>
            <a:pPr algn="ctr"/>
            <a:r>
              <a:rPr lang="en-IN" sz="1600" dirty="0">
                <a:solidFill>
                  <a:schemeClr val="bg1"/>
                </a:solidFill>
              </a:rPr>
              <a:t> Keep track of progress and analysis of the results daily to determine the flow and degree of integration</a:t>
            </a:r>
            <a:endParaRPr lang="en-US" sz="1600" dirty="0">
              <a:solidFill>
                <a:schemeClr val="bg1"/>
              </a:solidFill>
              <a:latin typeface="+mj-lt"/>
            </a:endParaRPr>
          </a:p>
        </p:txBody>
      </p:sp>
      <p:sp>
        <p:nvSpPr>
          <p:cNvPr id="62" name="Rectangle 61"/>
          <p:cNvSpPr/>
          <p:nvPr/>
        </p:nvSpPr>
        <p:spPr>
          <a:xfrm>
            <a:off x="8580437" y="4087363"/>
            <a:ext cx="1509713" cy="1323439"/>
          </a:xfrm>
          <a:prstGeom prst="rect">
            <a:avLst/>
          </a:prstGeom>
        </p:spPr>
        <p:txBody>
          <a:bodyPr wrap="square">
            <a:spAutoFit/>
          </a:bodyPr>
          <a:lstStyle/>
          <a:p>
            <a:r>
              <a:rPr lang="en-IN" sz="1600" dirty="0">
                <a:solidFill>
                  <a:schemeClr val="bg1"/>
                </a:solidFill>
              </a:rPr>
              <a:t>Evaluating and implementing the results to support the actual situation</a:t>
            </a:r>
            <a:endParaRPr lang="en-US" sz="1600" dirty="0">
              <a:solidFill>
                <a:schemeClr val="bg1"/>
              </a:solidFill>
              <a:latin typeface="+mj-lt"/>
            </a:endParaRPr>
          </a:p>
        </p:txBody>
      </p:sp>
    </p:spTree>
    <p:extLst>
      <p:ext uri="{BB962C8B-B14F-4D97-AF65-F5344CB8AC3E}">
        <p14:creationId xmlns:p14="http://schemas.microsoft.com/office/powerpoint/2010/main" val="1544676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down)">
                                      <p:cBhvr>
                                        <p:cTn id="10" dur="750"/>
                                        <p:tgtEl>
                                          <p:spTgt spid="59"/>
                                        </p:tgtEl>
                                      </p:cBhvr>
                                    </p:animEffect>
                                  </p:childTnLst>
                                </p:cTn>
                              </p:par>
                            </p:childTnLst>
                          </p:cTn>
                        </p:par>
                        <p:par>
                          <p:cTn id="11" fill="hold">
                            <p:stCondLst>
                              <p:cond delay="750"/>
                            </p:stCondLst>
                            <p:childTnLst>
                              <p:par>
                                <p:cTn id="12" presetID="45"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000"/>
                                        <p:tgtEl>
                                          <p:spTgt spid="11"/>
                                        </p:tgtEl>
                                      </p:cBhvr>
                                    </p:animEffect>
                                    <p:anim calcmode="lin" valueType="num">
                                      <p:cBhvr>
                                        <p:cTn id="15" dur="2000" fill="hold"/>
                                        <p:tgtEl>
                                          <p:spTgt spid="11"/>
                                        </p:tgtEl>
                                        <p:attrNameLst>
                                          <p:attrName>ppt_w</p:attrName>
                                        </p:attrNameLst>
                                      </p:cBhvr>
                                      <p:tavLst>
                                        <p:tav tm="0" fmla="#ppt_w*sin(2.5*pi*$)">
                                          <p:val>
                                            <p:fltVal val="0"/>
                                          </p:val>
                                        </p:tav>
                                        <p:tav tm="100000">
                                          <p:val>
                                            <p:fltVal val="1"/>
                                          </p:val>
                                        </p:tav>
                                      </p:tavLst>
                                    </p:anim>
                                    <p:anim calcmode="lin" valueType="num">
                                      <p:cBhvr>
                                        <p:cTn id="16" dur="2000" fill="hold"/>
                                        <p:tgtEl>
                                          <p:spTgt spid="11"/>
                                        </p:tgtEl>
                                        <p:attrNameLst>
                                          <p:attrName>ppt_h</p:attrName>
                                        </p:attrNameLst>
                                      </p:cBhvr>
                                      <p:tavLst>
                                        <p:tav tm="0">
                                          <p:val>
                                            <p:strVal val="#ppt_h"/>
                                          </p:val>
                                        </p:tav>
                                        <p:tav tm="100000">
                                          <p:val>
                                            <p:strVal val="#ppt_h"/>
                                          </p:val>
                                        </p:tav>
                                      </p:tavLst>
                                    </p:anim>
                                  </p:childTnLst>
                                </p:cTn>
                              </p:par>
                            </p:childTnLst>
                          </p:cTn>
                        </p:par>
                        <p:par>
                          <p:cTn id="17" fill="hold">
                            <p:stCondLst>
                              <p:cond delay="275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down)">
                                      <p:cBhvr>
                                        <p:cTn id="23" dur="750"/>
                                        <p:tgtEl>
                                          <p:spTgt spid="60"/>
                                        </p:tgtEl>
                                      </p:cBhvr>
                                    </p:animEffect>
                                  </p:childTnLst>
                                </p:cTn>
                              </p:par>
                            </p:childTnLst>
                          </p:cTn>
                        </p:par>
                        <p:par>
                          <p:cTn id="24" fill="hold">
                            <p:stCondLst>
                              <p:cond delay="35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down)">
                                      <p:cBhvr>
                                        <p:cTn id="30" dur="750"/>
                                        <p:tgtEl>
                                          <p:spTgt spid="61"/>
                                        </p:tgtEl>
                                      </p:cBhvr>
                                    </p:animEffect>
                                  </p:childTnLst>
                                </p:cTn>
                              </p:par>
                            </p:childTnLst>
                          </p:cTn>
                        </p:par>
                        <p:par>
                          <p:cTn id="31" fill="hold">
                            <p:stCondLst>
                              <p:cond delay="4250"/>
                            </p:stCondLst>
                            <p:childTnLst>
                              <p:par>
                                <p:cTn id="32" presetID="45" presetClass="entr" presetSubtype="0"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2000"/>
                                        <p:tgtEl>
                                          <p:spTgt spid="38"/>
                                        </p:tgtEl>
                                      </p:cBhvr>
                                    </p:animEffect>
                                    <p:anim calcmode="lin" valueType="num">
                                      <p:cBhvr>
                                        <p:cTn id="35" dur="2000" fill="hold"/>
                                        <p:tgtEl>
                                          <p:spTgt spid="38"/>
                                        </p:tgtEl>
                                        <p:attrNameLst>
                                          <p:attrName>ppt_w</p:attrName>
                                        </p:attrNameLst>
                                      </p:cBhvr>
                                      <p:tavLst>
                                        <p:tav tm="0" fmla="#ppt_w*sin(2.5*pi*$)">
                                          <p:val>
                                            <p:fltVal val="0"/>
                                          </p:val>
                                        </p:tav>
                                        <p:tav tm="100000">
                                          <p:val>
                                            <p:fltVal val="1"/>
                                          </p:val>
                                        </p:tav>
                                      </p:tavLst>
                                    </p:anim>
                                    <p:anim calcmode="lin" valueType="num">
                                      <p:cBhvr>
                                        <p:cTn id="36" dur="2000" fill="hold"/>
                                        <p:tgtEl>
                                          <p:spTgt spid="38"/>
                                        </p:tgtEl>
                                        <p:attrNameLst>
                                          <p:attrName>ppt_h</p:attrName>
                                        </p:attrNameLst>
                                      </p:cBhvr>
                                      <p:tavLst>
                                        <p:tav tm="0">
                                          <p:val>
                                            <p:strVal val="#ppt_h"/>
                                          </p:val>
                                        </p:tav>
                                        <p:tav tm="100000">
                                          <p:val>
                                            <p:strVal val="#ppt_h"/>
                                          </p:val>
                                        </p:tav>
                                      </p:tavLst>
                                    </p:anim>
                                  </p:childTnLst>
                                </p:cTn>
                              </p:par>
                            </p:childTnLst>
                          </p:cTn>
                        </p:par>
                        <p:par>
                          <p:cTn id="37" fill="hold">
                            <p:stCondLst>
                              <p:cond delay="6250"/>
                            </p:stCondLst>
                            <p:childTnLst>
                              <p:par>
                                <p:cTn id="38" presetID="22" presetClass="entr" presetSubtype="4"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down)">
                                      <p:cBhvr>
                                        <p:cTn id="43" dur="750"/>
                                        <p:tgtEl>
                                          <p:spTgt spid="62"/>
                                        </p:tgtEl>
                                      </p:cBhvr>
                                    </p:animEffect>
                                  </p:childTnLst>
                                </p:cTn>
                              </p:par>
                            </p:childTnLst>
                          </p:cTn>
                        </p:par>
                        <p:par>
                          <p:cTn id="44" fill="hold">
                            <p:stCondLst>
                              <p:cond delay="7000"/>
                            </p:stCondLst>
                            <p:childTnLst>
                              <p:par>
                                <p:cTn id="45" presetID="45" presetClass="entr" presetSubtype="0" fill="hold"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2000"/>
                                        <p:tgtEl>
                                          <p:spTgt spid="50"/>
                                        </p:tgtEl>
                                      </p:cBhvr>
                                    </p:animEffect>
                                    <p:anim calcmode="lin" valueType="num">
                                      <p:cBhvr>
                                        <p:cTn id="48" dur="2000" fill="hold"/>
                                        <p:tgtEl>
                                          <p:spTgt spid="50"/>
                                        </p:tgtEl>
                                        <p:attrNameLst>
                                          <p:attrName>ppt_w</p:attrName>
                                        </p:attrNameLst>
                                      </p:cBhvr>
                                      <p:tavLst>
                                        <p:tav tm="0" fmla="#ppt_w*sin(2.5*pi*$)">
                                          <p:val>
                                            <p:fltVal val="0"/>
                                          </p:val>
                                        </p:tav>
                                        <p:tav tm="100000">
                                          <p:val>
                                            <p:fltVal val="1"/>
                                          </p:val>
                                        </p:tav>
                                      </p:tavLst>
                                    </p:anim>
                                    <p:anim calcmode="lin" valueType="num">
                                      <p:cBhvr>
                                        <p:cTn id="49"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000"/>
                                        <p:tgtEl>
                                          <p:spTgt spid="29"/>
                                        </p:tgtEl>
                                      </p:cBhvr>
                                    </p:animEffect>
                                    <p:anim calcmode="lin" valueType="num">
                                      <p:cBhvr>
                                        <p:cTn id="55" dur="2000" fill="hold"/>
                                        <p:tgtEl>
                                          <p:spTgt spid="29"/>
                                        </p:tgtEl>
                                        <p:attrNameLst>
                                          <p:attrName>ppt_w</p:attrName>
                                        </p:attrNameLst>
                                      </p:cBhvr>
                                      <p:tavLst>
                                        <p:tav tm="0" fmla="#ppt_w*sin(2.5*pi*$)">
                                          <p:val>
                                            <p:fltVal val="0"/>
                                          </p:val>
                                        </p:tav>
                                        <p:tav tm="100000">
                                          <p:val>
                                            <p:fltVal val="1"/>
                                          </p:val>
                                        </p:tav>
                                      </p:tavLst>
                                    </p:anim>
                                    <p:anim calcmode="lin" valueType="num">
                                      <p:cBhvr>
                                        <p:cTn id="56" dur="20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57" grpId="0" animBg="1"/>
      <p:bldP spid="59" grpId="0"/>
      <p:bldP spid="60" grpId="0"/>
      <p:bldP spid="61"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0"/>
          <p:cNvSpPr>
            <a:spLocks noChangeArrowheads="1"/>
          </p:cNvSpPr>
          <p:nvPr/>
        </p:nvSpPr>
        <p:spPr bwMode="auto">
          <a:xfrm>
            <a:off x="0" y="0"/>
            <a:ext cx="12192000" cy="6858000"/>
          </a:xfrm>
          <a:prstGeom prst="rect">
            <a:avLst/>
          </a:prstGeom>
          <a:solidFill>
            <a:srgbClr val="1D1D1D"/>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Placeholder 2"/>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l="23667" r="23667"/>
          <a:stretch>
            <a:fillRect/>
          </a:stretch>
        </p:blipFill>
        <p:spPr/>
      </p:pic>
      <p:sp>
        <p:nvSpPr>
          <p:cNvPr id="7" name="Rectangle 155"/>
          <p:cNvSpPr>
            <a:spLocks noChangeArrowheads="1"/>
          </p:cNvSpPr>
          <p:nvPr/>
        </p:nvSpPr>
        <p:spPr bwMode="auto">
          <a:xfrm>
            <a:off x="880584" y="1527707"/>
            <a:ext cx="3975351" cy="2356684"/>
          </a:xfrm>
          <a:prstGeom prst="rect">
            <a:avLst/>
          </a:prstGeom>
          <a:solidFill>
            <a:srgbClr val="ED9131">
              <a:alpha val="82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74"/>
          <p:cNvSpPr>
            <a:spLocks noChangeArrowheads="1"/>
          </p:cNvSpPr>
          <p:nvPr/>
        </p:nvSpPr>
        <p:spPr bwMode="auto">
          <a:xfrm>
            <a:off x="6769100" y="753508"/>
            <a:ext cx="53540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bg1"/>
                </a:solidFill>
                <a:effectLst/>
                <a:latin typeface="Lato Hairline" panose="020F0502020204030203" pitchFamily="34" charset="0"/>
              </a:rPr>
              <a:t>01</a:t>
            </a:r>
            <a:endParaRPr kumimoji="0" lang="en-US" altLang="en-US" sz="1800" b="0" i="0" u="none" strike="noStrike" cap="none" normalizeH="0" baseline="0" dirty="0">
              <a:ln>
                <a:noFill/>
              </a:ln>
              <a:solidFill>
                <a:schemeClr val="bg1"/>
              </a:solidFill>
              <a:effectLst/>
            </a:endParaRPr>
          </a:p>
        </p:txBody>
      </p:sp>
      <p:sp>
        <p:nvSpPr>
          <p:cNvPr id="12" name="Rectangle 175"/>
          <p:cNvSpPr>
            <a:spLocks noChangeArrowheads="1"/>
          </p:cNvSpPr>
          <p:nvPr/>
        </p:nvSpPr>
        <p:spPr bwMode="auto">
          <a:xfrm>
            <a:off x="6791562" y="2706049"/>
            <a:ext cx="53540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bg1"/>
                </a:solidFill>
                <a:effectLst/>
                <a:latin typeface="Lato Hairline" panose="020F0502020204030203" pitchFamily="34" charset="0"/>
              </a:rPr>
              <a:t>02</a:t>
            </a:r>
            <a:endParaRPr kumimoji="0" lang="en-US" altLang="en-US" sz="1800" b="0" i="0" u="none" strike="noStrike" cap="none" normalizeH="0" baseline="0" dirty="0">
              <a:ln>
                <a:noFill/>
              </a:ln>
              <a:solidFill>
                <a:schemeClr val="bg1"/>
              </a:solidFill>
              <a:effectLst/>
            </a:endParaRPr>
          </a:p>
        </p:txBody>
      </p:sp>
      <p:sp>
        <p:nvSpPr>
          <p:cNvPr id="13" name="Rectangle 176"/>
          <p:cNvSpPr>
            <a:spLocks noChangeArrowheads="1"/>
          </p:cNvSpPr>
          <p:nvPr/>
        </p:nvSpPr>
        <p:spPr bwMode="auto">
          <a:xfrm>
            <a:off x="6769099" y="4621295"/>
            <a:ext cx="53540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bg1"/>
                </a:solidFill>
                <a:effectLst/>
                <a:latin typeface="Lato Hairline" panose="020F0502020204030203" pitchFamily="34" charset="0"/>
              </a:rPr>
              <a:t>03</a:t>
            </a:r>
            <a:endParaRPr kumimoji="0" lang="en-US" altLang="en-US" sz="1800" b="0" i="0" u="none" strike="noStrike" cap="none" normalizeH="0" baseline="0" dirty="0">
              <a:ln>
                <a:noFill/>
              </a:ln>
              <a:solidFill>
                <a:schemeClr val="bg1"/>
              </a:solidFill>
              <a:effectLst/>
            </a:endParaRPr>
          </a:p>
        </p:txBody>
      </p:sp>
      <p:grpSp>
        <p:nvGrpSpPr>
          <p:cNvPr id="2" name="Group 1"/>
          <p:cNvGrpSpPr/>
          <p:nvPr/>
        </p:nvGrpSpPr>
        <p:grpSpPr>
          <a:xfrm>
            <a:off x="7304503" y="728550"/>
            <a:ext cx="4132754" cy="1191274"/>
            <a:chOff x="7304503" y="728550"/>
            <a:chExt cx="4132754" cy="1191274"/>
          </a:xfrm>
        </p:grpSpPr>
        <p:sp>
          <p:nvSpPr>
            <p:cNvPr id="16" name="Rectangle 15"/>
            <p:cNvSpPr/>
            <p:nvPr/>
          </p:nvSpPr>
          <p:spPr>
            <a:xfrm>
              <a:off x="7304503" y="728550"/>
              <a:ext cx="3663841" cy="477054"/>
            </a:xfrm>
            <a:prstGeom prst="rect">
              <a:avLst/>
            </a:prstGeom>
          </p:spPr>
          <p:txBody>
            <a:bodyPr wrap="square">
              <a:spAutoFit/>
            </a:bodyPr>
            <a:lstStyle/>
            <a:p>
              <a:pPr>
                <a:lnSpc>
                  <a:spcPts val="3000"/>
                </a:lnSpc>
              </a:pPr>
              <a:r>
                <a:rPr lang="en-US" sz="2400" b="1" dirty="0">
                  <a:solidFill>
                    <a:srgbClr val="ED9131"/>
                  </a:solidFill>
                  <a:latin typeface="+mj-lt"/>
                </a:rPr>
                <a:t>PYTHON LIBRARIES</a:t>
              </a:r>
            </a:p>
          </p:txBody>
        </p:sp>
        <p:sp>
          <p:nvSpPr>
            <p:cNvPr id="17" name="Rectangle 16"/>
            <p:cNvSpPr/>
            <p:nvPr/>
          </p:nvSpPr>
          <p:spPr>
            <a:xfrm>
              <a:off x="7542213" y="1612047"/>
              <a:ext cx="3895044" cy="307777"/>
            </a:xfrm>
            <a:prstGeom prst="rect">
              <a:avLst/>
            </a:prstGeom>
          </p:spPr>
          <p:txBody>
            <a:bodyPr wrap="square">
              <a:spAutoFit/>
            </a:bodyPr>
            <a:lstStyle/>
            <a:p>
              <a:endParaRPr lang="en-US" sz="1400" b="1" dirty="0">
                <a:solidFill>
                  <a:schemeClr val="bg1"/>
                </a:solidFill>
                <a:latin typeface="+mj-lt"/>
              </a:endParaRPr>
            </a:p>
          </p:txBody>
        </p:sp>
      </p:grpSp>
      <p:grpSp>
        <p:nvGrpSpPr>
          <p:cNvPr id="5" name="Group 4"/>
          <p:cNvGrpSpPr/>
          <p:nvPr/>
        </p:nvGrpSpPr>
        <p:grpSpPr>
          <a:xfrm>
            <a:off x="7435988" y="2773242"/>
            <a:ext cx="4001269" cy="954804"/>
            <a:chOff x="7435988" y="2773242"/>
            <a:chExt cx="4001269" cy="954804"/>
          </a:xfrm>
        </p:grpSpPr>
        <p:sp>
          <p:nvSpPr>
            <p:cNvPr id="18" name="Rectangle 17"/>
            <p:cNvSpPr/>
            <p:nvPr/>
          </p:nvSpPr>
          <p:spPr>
            <a:xfrm>
              <a:off x="7435988" y="2773242"/>
              <a:ext cx="3663841" cy="462114"/>
            </a:xfrm>
            <a:prstGeom prst="rect">
              <a:avLst/>
            </a:prstGeom>
          </p:spPr>
          <p:txBody>
            <a:bodyPr wrap="square">
              <a:spAutoFit/>
            </a:bodyPr>
            <a:lstStyle/>
            <a:p>
              <a:pPr>
                <a:lnSpc>
                  <a:spcPts val="3000"/>
                </a:lnSpc>
              </a:pPr>
              <a:r>
                <a:rPr lang="en-US" sz="2400" b="1" dirty="0">
                  <a:solidFill>
                    <a:srgbClr val="ED9131"/>
                  </a:solidFill>
                  <a:latin typeface="+mj-lt"/>
                </a:rPr>
                <a:t>LOADING OF DATA </a:t>
              </a:r>
            </a:p>
          </p:txBody>
        </p:sp>
        <p:sp>
          <p:nvSpPr>
            <p:cNvPr id="19" name="Rectangle 18"/>
            <p:cNvSpPr/>
            <p:nvPr/>
          </p:nvSpPr>
          <p:spPr>
            <a:xfrm>
              <a:off x="7542213" y="3420269"/>
              <a:ext cx="3895044" cy="307777"/>
            </a:xfrm>
            <a:prstGeom prst="rect">
              <a:avLst/>
            </a:prstGeom>
          </p:spPr>
          <p:txBody>
            <a:bodyPr wrap="square">
              <a:spAutoFit/>
            </a:bodyPr>
            <a:lstStyle/>
            <a:p>
              <a:endParaRPr lang="en-US" sz="1400" b="1" dirty="0">
                <a:solidFill>
                  <a:schemeClr val="bg1"/>
                </a:solidFill>
                <a:latin typeface="+mj-lt"/>
              </a:endParaRPr>
            </a:p>
          </p:txBody>
        </p:sp>
      </p:grpSp>
      <p:sp>
        <p:nvSpPr>
          <p:cNvPr id="20" name="Rectangle 19"/>
          <p:cNvSpPr/>
          <p:nvPr/>
        </p:nvSpPr>
        <p:spPr>
          <a:xfrm>
            <a:off x="7435988" y="4621295"/>
            <a:ext cx="3663841" cy="477054"/>
          </a:xfrm>
          <a:prstGeom prst="rect">
            <a:avLst/>
          </a:prstGeom>
        </p:spPr>
        <p:txBody>
          <a:bodyPr wrap="square">
            <a:spAutoFit/>
          </a:bodyPr>
          <a:lstStyle/>
          <a:p>
            <a:pPr>
              <a:lnSpc>
                <a:spcPts val="3000"/>
              </a:lnSpc>
            </a:pPr>
            <a:r>
              <a:rPr lang="en-US" sz="2400" b="1" dirty="0">
                <a:solidFill>
                  <a:srgbClr val="ED9131"/>
                </a:solidFill>
                <a:latin typeface="+mj-lt"/>
              </a:rPr>
              <a:t>PREDICTION</a:t>
            </a:r>
          </a:p>
        </p:txBody>
      </p:sp>
      <p:cxnSp>
        <p:nvCxnSpPr>
          <p:cNvPr id="23" name="Straight Connector 22"/>
          <p:cNvCxnSpPr/>
          <p:nvPr/>
        </p:nvCxnSpPr>
        <p:spPr>
          <a:xfrm>
            <a:off x="4745789" y="898670"/>
            <a:ext cx="1635434" cy="0"/>
          </a:xfrm>
          <a:prstGeom prst="line">
            <a:avLst/>
          </a:prstGeom>
          <a:ln w="38100">
            <a:solidFill>
              <a:srgbClr val="ED913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45789" y="3006327"/>
            <a:ext cx="1635434" cy="0"/>
          </a:xfrm>
          <a:prstGeom prst="line">
            <a:avLst/>
          </a:prstGeom>
          <a:ln w="38100">
            <a:solidFill>
              <a:srgbClr val="ED913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5789" y="4918234"/>
            <a:ext cx="1635434" cy="0"/>
          </a:xfrm>
          <a:prstGeom prst="line">
            <a:avLst/>
          </a:prstGeom>
          <a:ln w="38100">
            <a:solidFill>
              <a:srgbClr val="ED913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988397" y="2332694"/>
            <a:ext cx="4147052" cy="646331"/>
          </a:xfrm>
          <a:prstGeom prst="rect">
            <a:avLst/>
          </a:prstGeom>
        </p:spPr>
        <p:txBody>
          <a:bodyPr wrap="square">
            <a:spAutoFit/>
          </a:bodyPr>
          <a:lstStyle/>
          <a:p>
            <a:r>
              <a:rPr lang="en-US" sz="3600" b="1" dirty="0">
                <a:latin typeface="+mj-lt"/>
              </a:rPr>
              <a:t>CODE/SCREENSHOT </a:t>
            </a:r>
          </a:p>
        </p:txBody>
      </p:sp>
      <p:pic>
        <p:nvPicPr>
          <p:cNvPr id="10" name="Picture 9">
            <a:extLst>
              <a:ext uri="{FF2B5EF4-FFF2-40B4-BE49-F238E27FC236}">
                <a16:creationId xmlns:a16="http://schemas.microsoft.com/office/drawing/2014/main" id="{67A8F42B-FD30-4E2A-9F00-E0B59A237943}"/>
              </a:ext>
            </a:extLst>
          </p:cNvPr>
          <p:cNvPicPr>
            <a:picLocks noChangeAspect="1"/>
          </p:cNvPicPr>
          <p:nvPr/>
        </p:nvPicPr>
        <p:blipFill>
          <a:blip r:embed="rId4"/>
          <a:stretch>
            <a:fillRect/>
          </a:stretch>
        </p:blipFill>
        <p:spPr>
          <a:xfrm>
            <a:off x="7435988" y="1304711"/>
            <a:ext cx="3991532" cy="1401338"/>
          </a:xfrm>
          <a:prstGeom prst="rect">
            <a:avLst/>
          </a:prstGeom>
        </p:spPr>
      </p:pic>
      <p:pic>
        <p:nvPicPr>
          <p:cNvPr id="15" name="Picture 14">
            <a:extLst>
              <a:ext uri="{FF2B5EF4-FFF2-40B4-BE49-F238E27FC236}">
                <a16:creationId xmlns:a16="http://schemas.microsoft.com/office/drawing/2014/main" id="{0EEA001F-6408-4910-9726-2956933E86D4}"/>
              </a:ext>
            </a:extLst>
          </p:cNvPr>
          <p:cNvPicPr>
            <a:picLocks noChangeAspect="1"/>
          </p:cNvPicPr>
          <p:nvPr/>
        </p:nvPicPr>
        <p:blipFill>
          <a:blip r:embed="rId5"/>
          <a:stretch>
            <a:fillRect/>
          </a:stretch>
        </p:blipFill>
        <p:spPr>
          <a:xfrm>
            <a:off x="7428578" y="3235356"/>
            <a:ext cx="3991533" cy="1333686"/>
          </a:xfrm>
          <a:prstGeom prst="rect">
            <a:avLst/>
          </a:prstGeom>
        </p:spPr>
      </p:pic>
      <p:pic>
        <p:nvPicPr>
          <p:cNvPr id="26" name="Picture 25">
            <a:extLst>
              <a:ext uri="{FF2B5EF4-FFF2-40B4-BE49-F238E27FC236}">
                <a16:creationId xmlns:a16="http://schemas.microsoft.com/office/drawing/2014/main" id="{00321E36-C055-44DD-8C02-0316456D0640}"/>
              </a:ext>
            </a:extLst>
          </p:cNvPr>
          <p:cNvPicPr>
            <a:picLocks noChangeAspect="1"/>
          </p:cNvPicPr>
          <p:nvPr/>
        </p:nvPicPr>
        <p:blipFill>
          <a:blip r:embed="rId6"/>
          <a:stretch>
            <a:fillRect/>
          </a:stretch>
        </p:blipFill>
        <p:spPr>
          <a:xfrm>
            <a:off x="7428578" y="5086881"/>
            <a:ext cx="4306712" cy="1094283"/>
          </a:xfrm>
          <a:prstGeom prst="rect">
            <a:avLst/>
          </a:prstGeom>
        </p:spPr>
      </p:pic>
    </p:spTree>
    <p:extLst>
      <p:ext uri="{BB962C8B-B14F-4D97-AF65-F5344CB8AC3E}">
        <p14:creationId xmlns:p14="http://schemas.microsoft.com/office/powerpoint/2010/main" val="2761802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ppt_x</p:attrName>
                                        </p:attrNameLst>
                                      </p:cBhvr>
                                      <p:tavLst>
                                        <p:tav tm="0">
                                          <p:val>
                                            <p:strVal val="#ppt_x"/>
                                          </p:val>
                                        </p:tav>
                                        <p:tav tm="100000">
                                          <p:val>
                                            <p:strVal val="#ppt_x"/>
                                          </p:val>
                                        </p:tav>
                                      </p:tavLst>
                                    </p:anim>
                                    <p:anim calcmode="lin" valueType="num">
                                      <p:cBhvr>
                                        <p:cTn id="9" dur="1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1750"/>
                            </p:stCondLst>
                            <p:childTnLst>
                              <p:par>
                                <p:cTn id="15" presetID="22" presetClass="entr" presetSubtype="8"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2250"/>
                            </p:stCondLst>
                            <p:childTnLst>
                              <p:par>
                                <p:cTn id="19" presetID="22" presetClass="entr" presetSubtype="8"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1147</Words>
  <Application>Microsoft Office PowerPoint</Application>
  <PresentationFormat>Widescreen</PresentationFormat>
  <Paragraphs>90</Paragraphs>
  <Slides>20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Arial</vt:lpstr>
      <vt:lpstr>Calibri</vt:lpstr>
      <vt:lpstr>Calibri bold</vt:lpstr>
      <vt:lpstr>Calibri Light</vt:lpstr>
      <vt:lpstr>Lato</vt:lpstr>
      <vt:lpstr>Lato Hairline</vt:lpstr>
      <vt:lpstr>Montserrat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gani</dc:creator>
  <cp:lastModifiedBy>Ritika Pandey</cp:lastModifiedBy>
  <cp:revision>108</cp:revision>
  <dcterms:created xsi:type="dcterms:W3CDTF">2020-06-02T17:22:53Z</dcterms:created>
  <dcterms:modified xsi:type="dcterms:W3CDTF">2022-11-25T03:10:23Z</dcterms:modified>
</cp:coreProperties>
</file>